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A0D38-6F7C-4590-86C8-3F607730B7A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pPr rtl="1"/>
          <a:endParaRPr lang="ar-JO"/>
        </a:p>
      </dgm:t>
    </dgm:pt>
    <dgm:pt modelId="{967C8EB9-2C3B-4261-A4A1-7BD7E520F20A}">
      <dgm:prSet phldrT="[Text]" custT="1"/>
      <dgm:spPr>
        <a:solidFill>
          <a:schemeClr val="accent6">
            <a:lumMod val="75000"/>
          </a:schemeClr>
        </a:solidFill>
        <a:ln>
          <a:noFill/>
        </a:ln>
      </dgm:spPr>
      <dgm:t>
        <a:bodyPr/>
        <a:lstStyle/>
        <a:p>
          <a:pPr rtl="1"/>
          <a:r>
            <a:rPr lang="en-US" sz="2400" b="1" dirty="0">
              <a:effectLst>
                <a:outerShdw blurRad="38100" dist="38100" dir="2700000" algn="tl">
                  <a:srgbClr val="000000">
                    <a:alpha val="43137"/>
                  </a:srgbClr>
                </a:outerShdw>
              </a:effectLst>
            </a:rPr>
            <a:t>human</a:t>
          </a:r>
          <a:endParaRPr lang="ar-JO" sz="2400" b="1" dirty="0">
            <a:effectLst>
              <a:outerShdw blurRad="38100" dist="38100" dir="2700000" algn="tl">
                <a:srgbClr val="000000">
                  <a:alpha val="43137"/>
                </a:srgbClr>
              </a:outerShdw>
            </a:effectLst>
          </a:endParaRPr>
        </a:p>
      </dgm:t>
    </dgm:pt>
    <dgm:pt modelId="{F415BD98-D6BC-471F-8E90-A30CC0F276B2}" type="parTrans" cxnId="{E69351A6-7B8E-479C-A545-22D3F674EFB0}">
      <dgm:prSet/>
      <dgm:spPr/>
      <dgm:t>
        <a:bodyPr/>
        <a:lstStyle/>
        <a:p>
          <a:pPr rtl="1"/>
          <a:endParaRPr lang="ar-JO"/>
        </a:p>
      </dgm:t>
    </dgm:pt>
    <dgm:pt modelId="{6A6DF874-34E3-47DC-9720-82F7FAE4D0B1}" type="sibTrans" cxnId="{E69351A6-7B8E-479C-A545-22D3F674EFB0}">
      <dgm:prSet/>
      <dgm:spPr/>
      <dgm:t>
        <a:bodyPr/>
        <a:lstStyle/>
        <a:p>
          <a:pPr rtl="1"/>
          <a:endParaRPr lang="ar-JO"/>
        </a:p>
      </dgm:t>
    </dgm:pt>
    <dgm:pt modelId="{B1B54FAD-F900-4268-9E8C-D18A98A43F29}">
      <dgm:prSet phldrT="[Text]" custT="1"/>
      <dgm:spPr>
        <a:solidFill>
          <a:schemeClr val="accent6">
            <a:lumMod val="75000"/>
          </a:schemeClr>
        </a:solidFill>
        <a:ln>
          <a:noFill/>
        </a:ln>
      </dgm:spPr>
      <dgm:t>
        <a:bodyPr/>
        <a:lstStyle/>
        <a:p>
          <a:pPr rtl="1"/>
          <a:r>
            <a:rPr lang="en-US" sz="2000" b="1" dirty="0">
              <a:effectLst>
                <a:outerShdw blurRad="38100" dist="38100" dir="2700000" algn="tl">
                  <a:srgbClr val="000000">
                    <a:alpha val="43137"/>
                  </a:srgbClr>
                </a:outerShdw>
              </a:effectLst>
            </a:rPr>
            <a:t>Environment</a:t>
          </a:r>
          <a:endParaRPr lang="ar-JO" sz="2000" b="1" dirty="0">
            <a:effectLst>
              <a:outerShdw blurRad="38100" dist="38100" dir="2700000" algn="tl">
                <a:srgbClr val="000000">
                  <a:alpha val="43137"/>
                </a:srgbClr>
              </a:outerShdw>
            </a:effectLst>
          </a:endParaRPr>
        </a:p>
      </dgm:t>
    </dgm:pt>
    <dgm:pt modelId="{ED106DCD-2ED9-45AA-B1F5-57A41C6C7CEB}" type="parTrans" cxnId="{C9E7150C-44D6-4F18-9AE1-9EE1ACC35026}">
      <dgm:prSet/>
      <dgm:spPr/>
      <dgm:t>
        <a:bodyPr/>
        <a:lstStyle/>
        <a:p>
          <a:pPr rtl="1"/>
          <a:endParaRPr lang="ar-JO"/>
        </a:p>
      </dgm:t>
    </dgm:pt>
    <dgm:pt modelId="{A2F7300F-8C66-4012-80DB-FE10123C7373}" type="sibTrans" cxnId="{C9E7150C-44D6-4F18-9AE1-9EE1ACC35026}">
      <dgm:prSet/>
      <dgm:spPr/>
      <dgm:t>
        <a:bodyPr/>
        <a:lstStyle/>
        <a:p>
          <a:pPr rtl="1"/>
          <a:endParaRPr lang="ar-JO"/>
        </a:p>
      </dgm:t>
    </dgm:pt>
    <dgm:pt modelId="{386E4180-F002-4807-A02C-6F6B2CAB5C63}" type="pres">
      <dgm:prSet presAssocID="{AC8A0D38-6F7C-4590-86C8-3F607730B7A8}" presName="diagram" presStyleCnt="0">
        <dgm:presLayoutVars>
          <dgm:dir/>
          <dgm:resizeHandles val="exact"/>
        </dgm:presLayoutVars>
      </dgm:prSet>
      <dgm:spPr/>
      <dgm:t>
        <a:bodyPr/>
        <a:lstStyle/>
        <a:p>
          <a:endParaRPr lang="en-US"/>
        </a:p>
      </dgm:t>
    </dgm:pt>
    <dgm:pt modelId="{90460B20-968C-4281-BD34-A7CC2DDF6965}" type="pres">
      <dgm:prSet presAssocID="{967C8EB9-2C3B-4261-A4A1-7BD7E520F20A}" presName="arrow" presStyleLbl="node1" presStyleIdx="0" presStyleCnt="2">
        <dgm:presLayoutVars>
          <dgm:bulletEnabled val="1"/>
        </dgm:presLayoutVars>
      </dgm:prSet>
      <dgm:spPr/>
      <dgm:t>
        <a:bodyPr/>
        <a:lstStyle/>
        <a:p>
          <a:endParaRPr lang="en-US"/>
        </a:p>
      </dgm:t>
    </dgm:pt>
    <dgm:pt modelId="{0AE7EFAA-1409-4F0F-8C01-20F71B0329BC}" type="pres">
      <dgm:prSet presAssocID="{B1B54FAD-F900-4268-9E8C-D18A98A43F29}" presName="arrow" presStyleLbl="node1" presStyleIdx="1" presStyleCnt="2">
        <dgm:presLayoutVars>
          <dgm:bulletEnabled val="1"/>
        </dgm:presLayoutVars>
      </dgm:prSet>
      <dgm:spPr/>
      <dgm:t>
        <a:bodyPr/>
        <a:lstStyle/>
        <a:p>
          <a:endParaRPr lang="en-US"/>
        </a:p>
      </dgm:t>
    </dgm:pt>
  </dgm:ptLst>
  <dgm:cxnLst>
    <dgm:cxn modelId="{9996D23C-DB24-423E-ACB3-969EC0537978}" type="presOf" srcId="{AC8A0D38-6F7C-4590-86C8-3F607730B7A8}" destId="{386E4180-F002-4807-A02C-6F6B2CAB5C63}" srcOrd="0" destOrd="0" presId="urn:microsoft.com/office/officeart/2005/8/layout/arrow5"/>
    <dgm:cxn modelId="{6277B393-5EFE-4DAA-8819-DFEA39A6C2F7}" type="presOf" srcId="{967C8EB9-2C3B-4261-A4A1-7BD7E520F20A}" destId="{90460B20-968C-4281-BD34-A7CC2DDF6965}" srcOrd="0" destOrd="0" presId="urn:microsoft.com/office/officeart/2005/8/layout/arrow5"/>
    <dgm:cxn modelId="{C9E7150C-44D6-4F18-9AE1-9EE1ACC35026}" srcId="{AC8A0D38-6F7C-4590-86C8-3F607730B7A8}" destId="{B1B54FAD-F900-4268-9E8C-D18A98A43F29}" srcOrd="1" destOrd="0" parTransId="{ED106DCD-2ED9-45AA-B1F5-57A41C6C7CEB}" sibTransId="{A2F7300F-8C66-4012-80DB-FE10123C7373}"/>
    <dgm:cxn modelId="{B38CF41A-55C5-4464-A480-0BE8EF04D89F}" type="presOf" srcId="{B1B54FAD-F900-4268-9E8C-D18A98A43F29}" destId="{0AE7EFAA-1409-4F0F-8C01-20F71B0329BC}" srcOrd="0" destOrd="0" presId="urn:microsoft.com/office/officeart/2005/8/layout/arrow5"/>
    <dgm:cxn modelId="{E69351A6-7B8E-479C-A545-22D3F674EFB0}" srcId="{AC8A0D38-6F7C-4590-86C8-3F607730B7A8}" destId="{967C8EB9-2C3B-4261-A4A1-7BD7E520F20A}" srcOrd="0" destOrd="0" parTransId="{F415BD98-D6BC-471F-8E90-A30CC0F276B2}" sibTransId="{6A6DF874-34E3-47DC-9720-82F7FAE4D0B1}"/>
    <dgm:cxn modelId="{D472C5E4-1A90-4B88-A1FD-7970916F063A}" type="presParOf" srcId="{386E4180-F002-4807-A02C-6F6B2CAB5C63}" destId="{90460B20-968C-4281-BD34-A7CC2DDF6965}" srcOrd="0" destOrd="0" presId="urn:microsoft.com/office/officeart/2005/8/layout/arrow5"/>
    <dgm:cxn modelId="{EDCB92AA-58C9-4ED8-B8D8-57FD9AEB43B0}" type="presParOf" srcId="{386E4180-F002-4807-A02C-6F6B2CAB5C63}" destId="{0AE7EFAA-1409-4F0F-8C01-20F71B0329B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60B20-968C-4281-BD34-A7CC2DDF6965}">
      <dsp:nvSpPr>
        <dsp:cNvPr id="0" name=""/>
        <dsp:cNvSpPr/>
      </dsp:nvSpPr>
      <dsp:spPr>
        <a:xfrm rot="16200000">
          <a:off x="875" y="451456"/>
          <a:ext cx="2026368" cy="2026368"/>
        </a:xfrm>
        <a:prstGeom prst="downArrow">
          <a:avLst>
            <a:gd name="adj1" fmla="val 50000"/>
            <a:gd name="adj2" fmla="val 35000"/>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rPr>
            <a:t>human</a:t>
          </a:r>
          <a:endParaRPr lang="ar-JO" sz="2400" b="1" kern="1200" dirty="0">
            <a:effectLst>
              <a:outerShdw blurRad="38100" dist="38100" dir="2700000" algn="tl">
                <a:srgbClr val="000000">
                  <a:alpha val="43137"/>
                </a:srgbClr>
              </a:outerShdw>
            </a:effectLst>
          </a:endParaRPr>
        </a:p>
      </dsp:txBody>
      <dsp:txXfrm rot="5400000">
        <a:off x="875" y="958048"/>
        <a:ext cx="1671754" cy="1013184"/>
      </dsp:txXfrm>
    </dsp:sp>
    <dsp:sp modelId="{0AE7EFAA-1409-4F0F-8C01-20F71B0329BC}">
      <dsp:nvSpPr>
        <dsp:cNvPr id="0" name=""/>
        <dsp:cNvSpPr/>
      </dsp:nvSpPr>
      <dsp:spPr>
        <a:xfrm rot="5400000">
          <a:off x="2168916" y="451456"/>
          <a:ext cx="2026368" cy="2026368"/>
        </a:xfrm>
        <a:prstGeom prst="downArrow">
          <a:avLst>
            <a:gd name="adj1" fmla="val 50000"/>
            <a:gd name="adj2" fmla="val 35000"/>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en-US" sz="2000" b="1" kern="1200" dirty="0">
              <a:effectLst>
                <a:outerShdw blurRad="38100" dist="38100" dir="2700000" algn="tl">
                  <a:srgbClr val="000000">
                    <a:alpha val="43137"/>
                  </a:srgbClr>
                </a:outerShdw>
              </a:effectLst>
            </a:rPr>
            <a:t>Environment</a:t>
          </a:r>
          <a:endParaRPr lang="ar-JO" sz="2000" b="1" kern="1200" dirty="0">
            <a:effectLst>
              <a:outerShdw blurRad="38100" dist="38100" dir="2700000" algn="tl">
                <a:srgbClr val="000000">
                  <a:alpha val="43137"/>
                </a:srgbClr>
              </a:outerShdw>
            </a:effectLst>
          </a:endParaRPr>
        </a:p>
      </dsp:txBody>
      <dsp:txXfrm rot="-5400000">
        <a:off x="2523530" y="958048"/>
        <a:ext cx="1671754" cy="101318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23-Apr-20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261392-7B10-4F32-94DA-BB625B8E5625}" type="slidenum">
              <a:rPr lang="ar-JO" smtClean="0"/>
              <a:t>9</a:t>
            </a:fld>
            <a:endParaRPr lang="ar-JO"/>
          </a:p>
        </p:txBody>
      </p:sp>
    </p:spTree>
    <p:extLst>
      <p:ext uri="{BB962C8B-B14F-4D97-AF65-F5344CB8AC3E}">
        <p14:creationId xmlns:p14="http://schemas.microsoft.com/office/powerpoint/2010/main" val="3071714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23/04/2020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08" y="2348880"/>
            <a:ext cx="5728684" cy="2585323"/>
          </a:xfrm>
          <a:prstGeom prst="rect">
            <a:avLst/>
          </a:prstGeom>
          <a:noFill/>
        </p:spPr>
        <p:txBody>
          <a:bodyPr wrap="none" rtlCol="0">
            <a:spAutoFit/>
          </a:bodyPr>
          <a:lstStyle/>
          <a:p>
            <a:pPr algn="ctr"/>
            <a:r>
              <a:rPr lang="en-GB" sz="5400" b="1" dirty="0">
                <a:effectLst>
                  <a:outerShdw blurRad="38100" dist="38100" dir="2700000" algn="tl">
                    <a:srgbClr val="000000">
                      <a:alpha val="43137"/>
                    </a:srgbClr>
                  </a:outerShdw>
                </a:effectLst>
              </a:rPr>
              <a:t>Communicative  </a:t>
            </a:r>
          </a:p>
          <a:p>
            <a:pPr algn="ctr"/>
            <a:r>
              <a:rPr lang="en-GB" sz="5400" b="1" dirty="0" smtClean="0">
                <a:effectLst>
                  <a:outerShdw blurRad="38100" dist="38100" dir="2700000" algn="tl">
                    <a:srgbClr val="000000">
                      <a:alpha val="43137"/>
                    </a:srgbClr>
                  </a:outerShdw>
                </a:effectLst>
              </a:rPr>
              <a:t>Approach 2</a:t>
            </a:r>
            <a:endParaRPr lang="en-GB" sz="5400" b="1" dirty="0" smtClean="0">
              <a:effectLst>
                <a:outerShdw blurRad="38100" dist="38100" dir="2700000" algn="tl">
                  <a:srgbClr val="000000">
                    <a:alpha val="43137"/>
                  </a:srgbClr>
                </a:outerShdw>
              </a:effectLst>
            </a:endParaRPr>
          </a:p>
          <a:p>
            <a:pPr algn="ctr"/>
            <a:r>
              <a:rPr lang="en-GB" sz="5400" b="1" dirty="0" smtClean="0">
                <a:effectLst>
                  <a:outerShdw blurRad="38100" dist="38100" dir="2700000" algn="tl">
                    <a:srgbClr val="000000">
                      <a:alpha val="43137"/>
                    </a:srgbClr>
                  </a:outerShdw>
                </a:effectLst>
              </a:rPr>
              <a:t>Prof Omer </a:t>
            </a:r>
            <a:r>
              <a:rPr lang="en-GB" sz="5400" b="1" dirty="0" err="1" smtClean="0">
                <a:effectLst>
                  <a:outerShdw blurRad="38100" dist="38100" dir="2700000" algn="tl">
                    <a:srgbClr val="000000">
                      <a:alpha val="43137"/>
                    </a:srgbClr>
                  </a:outerShdw>
                </a:effectLst>
              </a:rPr>
              <a:t>Maaitah</a:t>
            </a:r>
            <a:endParaRPr lang="en-GB"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7242" y="0"/>
            <a:ext cx="7086600" cy="7820017"/>
            <a:chOff x="990600" y="-10886"/>
            <a:chExt cx="7086600" cy="7820017"/>
          </a:xfrm>
        </p:grpSpPr>
        <p:sp>
          <p:nvSpPr>
            <p:cNvPr id="3" name="TextBox 2"/>
            <p:cNvSpPr txBox="1"/>
            <p:nvPr/>
          </p:nvSpPr>
          <p:spPr>
            <a:xfrm>
              <a:off x="2556958" y="-10886"/>
              <a:ext cx="3723648" cy="584775"/>
            </a:xfrm>
            <a:prstGeom prst="rect">
              <a:avLst/>
            </a:prstGeom>
            <a:noFill/>
          </p:spPr>
          <p:txBody>
            <a:bodyPr wrap="none" rtlCol="0">
              <a:spAutoFit/>
            </a:bodyPr>
            <a:lstStyle/>
            <a:p>
              <a:r>
                <a:rPr lang="en-GB" sz="3200" dirty="0"/>
                <a:t>PUBLIC OPEN SPACES</a:t>
              </a:r>
            </a:p>
          </p:txBody>
        </p:sp>
        <p:cxnSp>
          <p:nvCxnSpPr>
            <p:cNvPr id="5" name="Straight Connector 4"/>
            <p:cNvCxnSpPr/>
            <p:nvPr/>
          </p:nvCxnSpPr>
          <p:spPr>
            <a:xfrm flipV="1">
              <a:off x="6477000" y="1143000"/>
              <a:ext cx="0" cy="609600"/>
            </a:xfrm>
            <a:prstGeom prst="line">
              <a:avLst/>
            </a:prstGeom>
            <a:ln w="381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209800" y="1163244"/>
              <a:ext cx="0" cy="609600"/>
            </a:xfrm>
            <a:prstGeom prst="line">
              <a:avLst/>
            </a:prstGeom>
            <a:ln w="381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312648" y="573889"/>
              <a:ext cx="0" cy="1178712"/>
            </a:xfrm>
            <a:prstGeom prst="line">
              <a:avLst/>
            </a:prstGeom>
            <a:ln w="381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312648" y="762000"/>
              <a:ext cx="2164352" cy="381000"/>
            </a:xfrm>
            <a:prstGeom prst="line">
              <a:avLst/>
            </a:prstGeom>
            <a:ln w="381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09800" y="762000"/>
              <a:ext cx="2102848" cy="401244"/>
            </a:xfrm>
            <a:prstGeom prst="line">
              <a:avLst/>
            </a:prstGeom>
            <a:ln w="381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0600" y="4115812"/>
              <a:ext cx="2275150" cy="3693319"/>
            </a:xfrm>
            <a:prstGeom prst="rect">
              <a:avLst/>
            </a:prstGeom>
            <a:noFill/>
          </p:spPr>
          <p:txBody>
            <a:bodyPr wrap="square" rtlCol="0">
              <a:spAutoFit/>
            </a:bodyPr>
            <a:lstStyle/>
            <a:p>
              <a:pPr marL="285750" indent="-285750">
                <a:buFont typeface="Arial" pitchFamily="34" charset="0"/>
                <a:buChar char="•"/>
              </a:pPr>
              <a:r>
                <a:rPr lang="en-GB" dirty="0"/>
                <a:t>Improve quality of life.</a:t>
              </a:r>
            </a:p>
            <a:p>
              <a:pPr marL="285750" indent="-285750">
                <a:buFont typeface="Arial" pitchFamily="34" charset="0"/>
                <a:buChar char="•"/>
              </a:pPr>
              <a:r>
                <a:rPr lang="en-GB" dirty="0"/>
                <a:t>Increased both real and perceived security and safety.</a:t>
              </a:r>
            </a:p>
            <a:p>
              <a:pPr marL="285750" indent="-285750">
                <a:buFont typeface="Arial" pitchFamily="34" charset="0"/>
                <a:buChar char="•"/>
              </a:pPr>
              <a:r>
                <a:rPr lang="en-GB" dirty="0"/>
                <a:t>Promoted social equality and stability.</a:t>
              </a:r>
            </a:p>
            <a:p>
              <a:pPr marL="285750" indent="-285750">
                <a:buFont typeface="Arial" pitchFamily="34" charset="0"/>
                <a:buChar char="•"/>
              </a:pPr>
              <a:r>
                <a:rPr lang="en-GB" dirty="0"/>
                <a:t>Increased cultural vitality.</a:t>
              </a:r>
            </a:p>
            <a:p>
              <a:pPr marL="285750" indent="-285750">
                <a:buFont typeface="Arial" pitchFamily="34" charset="0"/>
                <a:buChar char="•"/>
              </a:pPr>
              <a:r>
                <a:rPr lang="en-GB" dirty="0"/>
                <a:t>Social integration and civic pride.</a:t>
              </a:r>
            </a:p>
            <a:p>
              <a:pPr marL="285750" indent="-285750">
                <a:buFont typeface="Arial" pitchFamily="34" charset="0"/>
                <a:buChar char="•"/>
              </a:pPr>
              <a:endParaRPr lang="en-GB" dirty="0"/>
            </a:p>
          </p:txBody>
        </p:sp>
        <p:sp>
          <p:nvSpPr>
            <p:cNvPr id="14" name="TextBox 13"/>
            <p:cNvSpPr txBox="1"/>
            <p:nvPr/>
          </p:nvSpPr>
          <p:spPr>
            <a:xfrm>
              <a:off x="5621928" y="4130679"/>
              <a:ext cx="2455272" cy="3139321"/>
            </a:xfrm>
            <a:prstGeom prst="rect">
              <a:avLst/>
            </a:prstGeom>
            <a:noFill/>
          </p:spPr>
          <p:txBody>
            <a:bodyPr wrap="square" rtlCol="0">
              <a:spAutoFit/>
            </a:bodyPr>
            <a:lstStyle/>
            <a:p>
              <a:pPr marL="285750" indent="-285750">
                <a:buFont typeface="Arial" pitchFamily="34" charset="0"/>
                <a:buChar char="•"/>
              </a:pPr>
              <a:r>
                <a:rPr lang="en-GB" dirty="0"/>
                <a:t>Increased economic vitality.</a:t>
              </a:r>
            </a:p>
            <a:p>
              <a:pPr marL="285750" indent="-285750">
                <a:buFont typeface="Arial" pitchFamily="34" charset="0"/>
                <a:buChar char="•"/>
              </a:pPr>
              <a:r>
                <a:rPr lang="en-GB" dirty="0"/>
                <a:t>Reduce public expenditure on urban management .</a:t>
              </a:r>
            </a:p>
            <a:p>
              <a:pPr marL="285750" indent="-285750">
                <a:buFont typeface="Arial" pitchFamily="34" charset="0"/>
                <a:buChar char="•"/>
              </a:pPr>
              <a:r>
                <a:rPr lang="en-GB" dirty="0"/>
                <a:t>Higher property prices.</a:t>
              </a:r>
            </a:p>
            <a:p>
              <a:pPr marL="285750" indent="-285750">
                <a:buFont typeface="Arial" pitchFamily="34" charset="0"/>
                <a:buChar char="•"/>
              </a:pPr>
              <a:r>
                <a:rPr lang="en-GB" dirty="0"/>
                <a:t>Attracted capital.</a:t>
              </a:r>
            </a:p>
            <a:p>
              <a:pPr marL="285750" indent="-285750">
                <a:buFont typeface="Arial" pitchFamily="34" charset="0"/>
                <a:buChar char="•"/>
              </a:pPr>
              <a:r>
                <a:rPr lang="en-GB" dirty="0"/>
                <a:t>Increased business confidence.</a:t>
              </a:r>
            </a:p>
            <a:p>
              <a:pPr marL="285750" indent="-285750">
                <a:buFont typeface="Arial" pitchFamily="34" charset="0"/>
                <a:buChar char="•"/>
              </a:pPr>
              <a:endParaRPr lang="en-GB" dirty="0"/>
            </a:p>
          </p:txBody>
        </p:sp>
        <p:sp>
          <p:nvSpPr>
            <p:cNvPr id="16" name="TextBox 15"/>
            <p:cNvSpPr txBox="1"/>
            <p:nvPr/>
          </p:nvSpPr>
          <p:spPr>
            <a:xfrm>
              <a:off x="3261905" y="4191000"/>
              <a:ext cx="2453095" cy="1754326"/>
            </a:xfrm>
            <a:prstGeom prst="rect">
              <a:avLst/>
            </a:prstGeom>
            <a:noFill/>
          </p:spPr>
          <p:txBody>
            <a:bodyPr wrap="square" rtlCol="0">
              <a:spAutoFit/>
            </a:bodyPr>
            <a:lstStyle/>
            <a:p>
              <a:pPr marL="342900" indent="-342900">
                <a:buFont typeface="Arial" pitchFamily="34" charset="0"/>
                <a:buChar char="•"/>
              </a:pPr>
              <a:r>
                <a:rPr lang="en-GB" dirty="0"/>
                <a:t>Reduced pollution (air, noise, water).</a:t>
              </a:r>
            </a:p>
            <a:p>
              <a:pPr marL="342900" indent="-342900">
                <a:buFont typeface="Arial" pitchFamily="34" charset="0"/>
                <a:buChar char="•"/>
              </a:pPr>
              <a:r>
                <a:rPr lang="en-GB" dirty="0"/>
                <a:t>Increased ecological diversity .</a:t>
              </a:r>
            </a:p>
            <a:p>
              <a:pPr marL="342900" indent="-342900">
                <a:buFont typeface="Arial" pitchFamily="34" charset="0"/>
                <a:buChar char="•"/>
              </a:pPr>
              <a:r>
                <a:rPr lang="en-GB" dirty="0"/>
                <a:t>Reduced energy consumption.</a:t>
              </a:r>
            </a:p>
          </p:txBody>
        </p:sp>
        <p:pic>
          <p:nvPicPr>
            <p:cNvPr id="2" name="Picture 2" descr="C:\Users\user\Desktop\DIA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706" t="23425" r="21127" b="41481"/>
            <a:stretch/>
          </p:blipFill>
          <p:spPr bwMode="auto">
            <a:xfrm>
              <a:off x="1077650" y="1143000"/>
              <a:ext cx="6618550" cy="304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00200" y="2743200"/>
              <a:ext cx="1055146" cy="707886"/>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rPr>
                <a:t>Social</a:t>
              </a:r>
            </a:p>
            <a:p>
              <a:pPr algn="ctr"/>
              <a:r>
                <a:rPr lang="en-GB" sz="2000" b="1" dirty="0">
                  <a:effectLst>
                    <a:outerShdw blurRad="38100" dist="38100" dir="2700000" algn="tl">
                      <a:srgbClr val="000000">
                        <a:alpha val="43137"/>
                      </a:srgbClr>
                    </a:outerShdw>
                  </a:effectLst>
                </a:rPr>
                <a:t> value</a:t>
              </a:r>
            </a:p>
          </p:txBody>
        </p:sp>
        <p:sp>
          <p:nvSpPr>
            <p:cNvPr id="13" name="TextBox 12"/>
            <p:cNvSpPr txBox="1"/>
            <p:nvPr/>
          </p:nvSpPr>
          <p:spPr>
            <a:xfrm>
              <a:off x="5874719" y="2855662"/>
              <a:ext cx="1204561" cy="707886"/>
            </a:xfrm>
            <a:prstGeom prst="rect">
              <a:avLst/>
            </a:prstGeom>
            <a:noFill/>
          </p:spPr>
          <p:txBody>
            <a:bodyPr wrap="none" rtlCol="0">
              <a:spAutoFit/>
            </a:bodyPr>
            <a:lstStyle/>
            <a:p>
              <a:pPr algn="ctr"/>
              <a:r>
                <a:rPr lang="en-GB" sz="2000" b="1" dirty="0">
                  <a:effectLst>
                    <a:outerShdw blurRad="38100" dist="38100" dir="2700000" algn="tl">
                      <a:srgbClr val="000000">
                        <a:alpha val="43137"/>
                      </a:srgbClr>
                    </a:outerShdw>
                  </a:effectLst>
                </a:rPr>
                <a:t>Economic</a:t>
              </a:r>
            </a:p>
            <a:p>
              <a:pPr algn="ctr"/>
              <a:r>
                <a:rPr lang="en-GB" sz="2000" b="1" dirty="0">
                  <a:effectLst>
                    <a:outerShdw blurRad="38100" dist="38100" dir="2700000" algn="tl">
                      <a:srgbClr val="000000">
                        <a:alpha val="43137"/>
                      </a:srgbClr>
                    </a:outerShdw>
                  </a:effectLst>
                </a:rPr>
                <a:t> value </a:t>
              </a:r>
            </a:p>
          </p:txBody>
        </p:sp>
        <p:sp>
          <p:nvSpPr>
            <p:cNvPr id="15" name="TextBox 14"/>
            <p:cNvSpPr txBox="1"/>
            <p:nvPr/>
          </p:nvSpPr>
          <p:spPr>
            <a:xfrm>
              <a:off x="3505200" y="2895600"/>
              <a:ext cx="1632948" cy="923330"/>
            </a:xfrm>
            <a:prstGeom prst="rect">
              <a:avLst/>
            </a:prstGeom>
            <a:noFill/>
          </p:spPr>
          <p:txBody>
            <a:bodyPr wrap="none" rtlCol="0">
              <a:spAutoFit/>
            </a:bodyPr>
            <a:lstStyle/>
            <a:p>
              <a:pPr algn="ctr"/>
              <a:r>
                <a:rPr lang="en-GB" b="1" dirty="0">
                  <a:effectLst>
                    <a:outerShdw blurRad="38100" dist="38100" dir="2700000" algn="tl">
                      <a:srgbClr val="000000">
                        <a:alpha val="43137"/>
                      </a:srgbClr>
                    </a:outerShdw>
                  </a:effectLst>
                </a:rPr>
                <a:t>Environmental </a:t>
              </a:r>
            </a:p>
            <a:p>
              <a:pPr algn="ctr"/>
              <a:r>
                <a:rPr lang="en-GB" b="1" dirty="0">
                  <a:effectLst>
                    <a:outerShdw blurRad="38100" dist="38100" dir="2700000" algn="tl">
                      <a:srgbClr val="000000">
                        <a:alpha val="43137"/>
                      </a:srgbClr>
                    </a:outerShdw>
                  </a:effectLst>
                </a:rPr>
                <a:t>value</a:t>
              </a:r>
            </a:p>
            <a:p>
              <a:pPr algn="ctr"/>
              <a:endParaRPr lang="en-GB"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74847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2467" b="28133"/>
          <a:stretch/>
        </p:blipFill>
        <p:spPr>
          <a:xfrm>
            <a:off x="838200" y="3581399"/>
            <a:ext cx="7622383" cy="2191657"/>
          </a:xfrm>
          <a:prstGeom prst="rect">
            <a:avLst/>
          </a:prstGeom>
        </p:spPr>
      </p:pic>
      <p:grpSp>
        <p:nvGrpSpPr>
          <p:cNvPr id="3" name="Group 2"/>
          <p:cNvGrpSpPr/>
          <p:nvPr/>
        </p:nvGrpSpPr>
        <p:grpSpPr>
          <a:xfrm>
            <a:off x="1732880" y="624114"/>
            <a:ext cx="5506169" cy="2767137"/>
            <a:chOff x="595086" y="624114"/>
            <a:chExt cx="5506169" cy="2767137"/>
          </a:xfrm>
        </p:grpSpPr>
        <p:pic>
          <p:nvPicPr>
            <p:cNvPr id="4" name="Picture 3"/>
            <p:cNvPicPr>
              <a:picLocks noChangeAspect="1"/>
            </p:cNvPicPr>
            <p:nvPr/>
          </p:nvPicPr>
          <p:blipFill rotWithShape="1">
            <a:blip r:embed="rId3"/>
            <a:srcRect l="8853" t="17984" r="9227" b="24091"/>
            <a:stretch/>
          </p:blipFill>
          <p:spPr>
            <a:xfrm>
              <a:off x="595086" y="624114"/>
              <a:ext cx="5506169" cy="2397806"/>
            </a:xfrm>
            <a:prstGeom prst="rect">
              <a:avLst/>
            </a:prstGeom>
          </p:spPr>
        </p:pic>
        <p:sp>
          <p:nvSpPr>
            <p:cNvPr id="5" name="Rectangle 4"/>
            <p:cNvSpPr/>
            <p:nvPr/>
          </p:nvSpPr>
          <p:spPr>
            <a:xfrm>
              <a:off x="838200" y="3021919"/>
              <a:ext cx="4833054" cy="369332"/>
            </a:xfrm>
            <a:prstGeom prst="rect">
              <a:avLst/>
            </a:prstGeom>
          </p:spPr>
          <p:txBody>
            <a:bodyPr wrap="none">
              <a:spAutoFit/>
            </a:bodyPr>
            <a:lstStyle/>
            <a:p>
              <a:r>
                <a:rPr lang="en-GB" dirty="0"/>
                <a:t>Places to sit: Primary and secondary sitting places</a:t>
              </a:r>
            </a:p>
          </p:txBody>
        </p:sp>
      </p:grpSp>
    </p:spTree>
    <p:extLst>
      <p:ext uri="{BB962C8B-B14F-4D97-AF65-F5344CB8AC3E}">
        <p14:creationId xmlns:p14="http://schemas.microsoft.com/office/powerpoint/2010/main" val="252015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8002"/>
            <a:ext cx="4661821" cy="2954655"/>
          </a:xfrm>
          <a:prstGeom prst="rect">
            <a:avLst/>
          </a:prstGeom>
        </p:spPr>
        <p:txBody>
          <a:bodyPr wrap="square">
            <a:spAutoFit/>
          </a:bodyPr>
          <a:lstStyle/>
          <a:p>
            <a:r>
              <a:rPr lang="en-GB" sz="2400" dirty="0">
                <a:latin typeface="Tw Cen MT" panose="020B0602020104020603" pitchFamily="34" charset="0"/>
              </a:rPr>
              <a:t>open spaces</a:t>
            </a:r>
          </a:p>
          <a:p>
            <a:r>
              <a:rPr lang="en-GB" dirty="0">
                <a:latin typeface="Tw Cen MT" panose="020B0602020104020603" pitchFamily="34" charset="0"/>
              </a:rPr>
              <a:t>open space is </a:t>
            </a:r>
            <a:r>
              <a:rPr lang="en-GB" u="sng" dirty="0">
                <a:latin typeface="Tw Cen MT" panose="020B0602020104020603" pitchFamily="34" charset="0"/>
              </a:rPr>
              <a:t>any usable space that's open to the public</a:t>
            </a:r>
            <a:r>
              <a:rPr lang="en-GB" b="1" dirty="0">
                <a:latin typeface="Tw Cen MT" panose="020B0602020104020603" pitchFamily="34" charset="0"/>
              </a:rPr>
              <a:t>.</a:t>
            </a:r>
          </a:p>
          <a:p>
            <a:r>
              <a:rPr lang="en-GB" dirty="0"/>
              <a:t>public space is “ the life between buildings ” together with such basic qualities as: “presence of other people, activities, events, inspiration, and stimulation”</a:t>
            </a:r>
          </a:p>
          <a:p>
            <a:endParaRPr lang="en-GB" b="1" dirty="0">
              <a:latin typeface="Tw Cen MT" panose="020B0602020104020603" pitchFamily="34" charset="0"/>
            </a:endParaRPr>
          </a:p>
          <a:p>
            <a:endParaRPr lang="en-GB" b="1" dirty="0">
              <a:latin typeface="Tw Cen MT" panose="020B0602020104020603" pitchFamily="34" charset="0"/>
            </a:endParaRPr>
          </a:p>
          <a:p>
            <a:endParaRPr lang="en-GB" dirty="0">
              <a:latin typeface="Tw Cen MT" panose="020B0602020104020603" pitchFamily="34" charset="0"/>
            </a:endParaRPr>
          </a:p>
        </p:txBody>
      </p:sp>
      <p:sp>
        <p:nvSpPr>
          <p:cNvPr id="28" name="Slide Number Placeholder 27"/>
          <p:cNvSpPr>
            <a:spLocks noGrp="1"/>
          </p:cNvSpPr>
          <p:nvPr>
            <p:ph type="sldNum" sz="quarter" idx="12"/>
          </p:nvPr>
        </p:nvSpPr>
        <p:spPr/>
        <p:txBody>
          <a:bodyPr/>
          <a:lstStyle/>
          <a:p>
            <a:fld id="{03ABB465-E031-4BD4-9197-87DF1840C361}" type="slidenum">
              <a:rPr lang="en-GB" smtClean="0"/>
              <a:t>12</a:t>
            </a:fld>
            <a:endParaRPr lang="en-GB"/>
          </a:p>
        </p:txBody>
      </p:sp>
      <p:pic>
        <p:nvPicPr>
          <p:cNvPr id="2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726098"/>
            <a:ext cx="4408543" cy="3649874"/>
          </a:xfrm>
          <a:prstGeom prst="rect">
            <a:avLst/>
          </a:prstGeom>
        </p:spPr>
      </p:pic>
      <p:sp>
        <p:nvSpPr>
          <p:cNvPr id="2" name="Rectangle 1"/>
          <p:cNvSpPr/>
          <p:nvPr/>
        </p:nvSpPr>
        <p:spPr>
          <a:xfrm>
            <a:off x="5374140" y="607230"/>
            <a:ext cx="4012081" cy="2308324"/>
          </a:xfrm>
          <a:prstGeom prst="rect">
            <a:avLst/>
          </a:prstGeom>
        </p:spPr>
        <p:txBody>
          <a:bodyPr wrap="square">
            <a:spAutoFit/>
          </a:bodyPr>
          <a:lstStyle/>
          <a:p>
            <a:r>
              <a:rPr lang="en-GB" dirty="0">
                <a:latin typeface="Tw Cen MT" panose="020B0602020104020603" pitchFamily="34" charset="0"/>
              </a:rPr>
              <a:t> It is essential </a:t>
            </a:r>
            <a:r>
              <a:rPr lang="en-GB" u="sng" dirty="0">
                <a:latin typeface="Tw Cen MT" panose="020B0602020104020603" pitchFamily="34" charset="0"/>
              </a:rPr>
              <a:t>to freedom of movement, quality of life, health and social connection in a city. </a:t>
            </a:r>
          </a:p>
          <a:p>
            <a:r>
              <a:rPr lang="en-GB" dirty="0">
                <a:latin typeface="Tw Cen MT" panose="020B0602020104020603" pitchFamily="34" charset="0"/>
              </a:rPr>
              <a:t>public space for </a:t>
            </a:r>
            <a:r>
              <a:rPr lang="en-GB" u="sng" dirty="0">
                <a:latin typeface="Tw Cen MT" panose="020B0602020104020603" pitchFamily="34" charset="0"/>
              </a:rPr>
              <a:t>play, activities, exercise, arts and music, community connection, conversation, family activities, personal reflection and getting fresh air, sun and a sense of natural connection.</a:t>
            </a:r>
          </a:p>
        </p:txBody>
      </p:sp>
    </p:spTree>
    <p:extLst>
      <p:ext uri="{BB962C8B-B14F-4D97-AF65-F5344CB8AC3E}">
        <p14:creationId xmlns:p14="http://schemas.microsoft.com/office/powerpoint/2010/main" val="61504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1000" y="623315"/>
            <a:ext cx="4191000" cy="4710685"/>
            <a:chOff x="381000" y="623315"/>
            <a:chExt cx="4191000" cy="4710685"/>
          </a:xfrm>
        </p:grpSpPr>
        <p:pic>
          <p:nvPicPr>
            <p:cNvPr id="2" name="Picture 2" descr="C:\Users\user\Desktop\dia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82" t="4662" r="25166" b="8129"/>
            <a:stretch/>
          </p:blipFill>
          <p:spPr bwMode="auto">
            <a:xfrm>
              <a:off x="685799" y="623315"/>
              <a:ext cx="3886201" cy="44820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5000" y="2322493"/>
              <a:ext cx="1301959" cy="954107"/>
            </a:xfrm>
            <a:prstGeom prst="rect">
              <a:avLst/>
            </a:prstGeom>
            <a:noFill/>
            <a:ln>
              <a:noFill/>
            </a:ln>
          </p:spPr>
          <p:txBody>
            <a:bodyPr wrap="none">
              <a:spAutoFit/>
            </a:bodyPr>
            <a:lstStyle/>
            <a:p>
              <a:r>
                <a:rPr lang="en-GB" sz="2800" b="1" dirty="0">
                  <a:latin typeface="Tw Cen MT" panose="020B0602020104020603" pitchFamily="34" charset="0"/>
                </a:rPr>
                <a:t> Open</a:t>
              </a:r>
            </a:p>
            <a:p>
              <a:r>
                <a:rPr lang="en-GB" sz="2800" b="1" dirty="0">
                  <a:latin typeface="Tw Cen MT" panose="020B0602020104020603" pitchFamily="34" charset="0"/>
                </a:rPr>
                <a:t> Spaces</a:t>
              </a:r>
              <a:endParaRPr lang="en-GB" sz="2400" b="1" dirty="0">
                <a:latin typeface="Tw Cen MT" panose="020B0602020104020603" pitchFamily="34" charset="0"/>
              </a:endParaRPr>
            </a:p>
          </p:txBody>
        </p:sp>
        <p:sp>
          <p:nvSpPr>
            <p:cNvPr id="4" name="Rectangle 3"/>
            <p:cNvSpPr/>
            <p:nvPr/>
          </p:nvSpPr>
          <p:spPr>
            <a:xfrm>
              <a:off x="381000" y="3042987"/>
              <a:ext cx="1694984" cy="2291013"/>
            </a:xfrm>
            <a:prstGeom prst="rect">
              <a:avLst/>
            </a:prstGeom>
            <a:noFill/>
            <a:ln>
              <a:noFill/>
            </a:ln>
          </p:spPr>
          <p:txBody>
            <a:bodyPr wrap="square" lIns="74295" tIns="37148" rIns="74295" bIns="37148">
              <a:spAutoFit/>
            </a:bodyPr>
            <a:lstStyle/>
            <a:p>
              <a:pPr algn="ctr"/>
              <a:r>
                <a:rPr lang="en-GB" b="1" dirty="0">
                  <a:latin typeface="Tw Cen MT" panose="020B0602020104020603" pitchFamily="34" charset="0"/>
                </a:rPr>
                <a:t>Promotes community involvement</a:t>
              </a:r>
              <a:r>
                <a:rPr lang="ar-JO" b="1" dirty="0">
                  <a:latin typeface="Tw Cen MT" panose="020B0602020104020603" pitchFamily="34" charset="0"/>
                </a:rPr>
                <a:t>  </a:t>
              </a:r>
              <a:br>
                <a:rPr lang="ar-JO" b="1" dirty="0">
                  <a:latin typeface="Tw Cen MT" panose="020B0602020104020603" pitchFamily="34" charset="0"/>
                </a:rPr>
              </a:br>
              <a:endParaRPr lang="ar-JO" b="1" dirty="0">
                <a:latin typeface="Tw Cen MT" panose="020B0602020104020603" pitchFamily="34" charset="0"/>
              </a:endParaRPr>
            </a:p>
            <a:p>
              <a:pPr algn="ctr"/>
              <a:endParaRPr lang="ar-JO" b="1" dirty="0">
                <a:latin typeface="Tw Cen MT" panose="020B0602020104020603" pitchFamily="34" charset="0"/>
              </a:endParaRPr>
            </a:p>
            <a:p>
              <a:pPr algn="ctr"/>
              <a:r>
                <a:rPr lang="en-GB" b="1" dirty="0">
                  <a:latin typeface="Tw Cen MT" panose="020B0602020104020603" pitchFamily="34" charset="0"/>
                </a:rPr>
                <a:t/>
              </a:r>
              <a:br>
                <a:rPr lang="en-GB" b="1" dirty="0">
                  <a:latin typeface="Tw Cen MT" panose="020B0602020104020603" pitchFamily="34" charset="0"/>
                </a:rPr>
              </a:br>
              <a:endParaRPr lang="en-GB" b="1" dirty="0">
                <a:latin typeface="Tw Cen MT" panose="020B0602020104020603" pitchFamily="34" charset="0"/>
              </a:endParaRPr>
            </a:p>
            <a:p>
              <a:pPr algn="ctr"/>
              <a:endParaRPr lang="en-GB" b="1" dirty="0">
                <a:latin typeface="Tw Cen MT" panose="020B0602020104020603" pitchFamily="34" charset="0"/>
              </a:endParaRPr>
            </a:p>
          </p:txBody>
        </p:sp>
        <p:sp>
          <p:nvSpPr>
            <p:cNvPr id="5" name="Rectangle 4"/>
            <p:cNvSpPr/>
            <p:nvPr/>
          </p:nvSpPr>
          <p:spPr>
            <a:xfrm>
              <a:off x="1974641" y="990600"/>
              <a:ext cx="1013212" cy="906018"/>
            </a:xfrm>
            <a:prstGeom prst="rect">
              <a:avLst/>
            </a:prstGeom>
            <a:noFill/>
            <a:ln>
              <a:noFill/>
            </a:ln>
          </p:spPr>
          <p:txBody>
            <a:bodyPr wrap="square" lIns="74295" tIns="37148" rIns="74295" bIns="37148">
              <a:spAutoFit/>
            </a:bodyPr>
            <a:lstStyle/>
            <a:p>
              <a:pPr algn="ctr"/>
              <a:r>
                <a:rPr lang="en-GB" b="1" dirty="0">
                  <a:latin typeface="Tw Cen MT" panose="020B0602020104020603" pitchFamily="34" charset="0"/>
                </a:rPr>
                <a:t>Reflects the local culture </a:t>
              </a:r>
            </a:p>
          </p:txBody>
        </p:sp>
        <p:sp>
          <p:nvSpPr>
            <p:cNvPr id="6" name="Rectangle 5"/>
            <p:cNvSpPr/>
            <p:nvPr/>
          </p:nvSpPr>
          <p:spPr>
            <a:xfrm>
              <a:off x="3124200" y="1804011"/>
              <a:ext cx="1295400" cy="906018"/>
            </a:xfrm>
            <a:prstGeom prst="rect">
              <a:avLst/>
            </a:prstGeom>
            <a:noFill/>
            <a:ln>
              <a:noFill/>
            </a:ln>
          </p:spPr>
          <p:txBody>
            <a:bodyPr wrap="square" lIns="74295" tIns="37148" rIns="74295" bIns="37148">
              <a:spAutoFit/>
            </a:bodyPr>
            <a:lstStyle/>
            <a:p>
              <a:pPr algn="ctr"/>
              <a:r>
                <a:rPr lang="en-GB" b="1" dirty="0">
                  <a:latin typeface="Tw Cen MT" panose="020B0602020104020603" pitchFamily="34" charset="0"/>
                </a:rPr>
                <a:t>Promotes human contact</a:t>
              </a:r>
            </a:p>
          </p:txBody>
        </p:sp>
        <p:sp>
          <p:nvSpPr>
            <p:cNvPr id="7" name="Rectangle 6"/>
            <p:cNvSpPr/>
            <p:nvPr/>
          </p:nvSpPr>
          <p:spPr>
            <a:xfrm>
              <a:off x="1905000" y="3942981"/>
              <a:ext cx="1248099" cy="629019"/>
            </a:xfrm>
            <a:prstGeom prst="rect">
              <a:avLst/>
            </a:prstGeom>
            <a:noFill/>
            <a:ln>
              <a:noFill/>
            </a:ln>
          </p:spPr>
          <p:txBody>
            <a:bodyPr wrap="none" lIns="74295" tIns="37148" rIns="74295" bIns="37148">
              <a:spAutoFit/>
            </a:bodyPr>
            <a:lstStyle/>
            <a:p>
              <a:pPr algn="ctr"/>
              <a:r>
                <a:rPr lang="en-GB" b="1" dirty="0">
                  <a:latin typeface="Tw Cen MT" panose="020B0602020104020603" pitchFamily="34" charset="0"/>
                </a:rPr>
                <a:t> high Sense</a:t>
              </a:r>
            </a:p>
            <a:p>
              <a:pPr algn="ctr"/>
              <a:r>
                <a:rPr lang="en-GB" b="1" dirty="0">
                  <a:latin typeface="Tw Cen MT" panose="020B0602020104020603" pitchFamily="34" charset="0"/>
                </a:rPr>
                <a:t> of place</a:t>
              </a:r>
            </a:p>
          </p:txBody>
        </p:sp>
        <p:sp>
          <p:nvSpPr>
            <p:cNvPr id="8" name="Rectangle 7"/>
            <p:cNvSpPr/>
            <p:nvPr/>
          </p:nvSpPr>
          <p:spPr>
            <a:xfrm>
              <a:off x="674649" y="1905000"/>
              <a:ext cx="1382751" cy="352020"/>
            </a:xfrm>
            <a:prstGeom prst="rect">
              <a:avLst/>
            </a:prstGeom>
            <a:noFill/>
            <a:ln>
              <a:noFill/>
            </a:ln>
          </p:spPr>
          <p:txBody>
            <a:bodyPr wrap="none" lIns="74295" tIns="37148" rIns="74295" bIns="37148">
              <a:spAutoFit/>
            </a:bodyPr>
            <a:lstStyle/>
            <a:p>
              <a:r>
                <a:rPr lang="en-GB" b="1" dirty="0">
                  <a:latin typeface="Tw Cen MT" panose="020B0602020104020603" pitchFamily="34" charset="0"/>
                </a:rPr>
                <a:t>Social space </a:t>
              </a:r>
            </a:p>
          </p:txBody>
        </p:sp>
        <p:sp>
          <p:nvSpPr>
            <p:cNvPr id="9" name="Rectangle 8"/>
            <p:cNvSpPr/>
            <p:nvPr/>
          </p:nvSpPr>
          <p:spPr>
            <a:xfrm>
              <a:off x="3304309" y="3276600"/>
              <a:ext cx="1087157" cy="646331"/>
            </a:xfrm>
            <a:prstGeom prst="rect">
              <a:avLst/>
            </a:prstGeom>
          </p:spPr>
          <p:txBody>
            <a:bodyPr wrap="none">
              <a:spAutoFit/>
            </a:bodyPr>
            <a:lstStyle/>
            <a:p>
              <a:pPr algn="ctr"/>
              <a:r>
                <a:rPr lang="en-GB" b="1" dirty="0">
                  <a:latin typeface="Tw Cen MT" panose="020B0602020104020603" pitchFamily="34" charset="0"/>
                </a:rPr>
                <a:t>Social</a:t>
              </a:r>
            </a:p>
            <a:p>
              <a:pPr algn="ctr"/>
              <a:r>
                <a:rPr lang="en-GB" b="1" dirty="0">
                  <a:latin typeface="Tw Cen MT" panose="020B0602020104020603" pitchFamily="34" charset="0"/>
                </a:rPr>
                <a:t> activities</a:t>
              </a:r>
              <a:endParaRPr lang="en-GB" dirty="0"/>
            </a:p>
          </p:txBody>
        </p:sp>
      </p:grpSp>
    </p:spTree>
    <p:extLst>
      <p:ext uri="{BB962C8B-B14F-4D97-AF65-F5344CB8AC3E}">
        <p14:creationId xmlns:p14="http://schemas.microsoft.com/office/powerpoint/2010/main" val="410791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40268"/>
            <a:ext cx="8763000" cy="2739211"/>
          </a:xfrm>
          <a:prstGeom prst="rect">
            <a:avLst/>
          </a:prstGeom>
          <a:noFill/>
        </p:spPr>
        <p:txBody>
          <a:bodyPr wrap="square" rtlCol="1">
            <a:spAutoFit/>
          </a:bodyPr>
          <a:lstStyle/>
          <a:p>
            <a:r>
              <a:rPr lang="en-US" sz="3200" u="sng" dirty="0">
                <a:effectLst>
                  <a:outerShdw blurRad="38100" dist="38100" dir="2700000" algn="tl">
                    <a:srgbClr val="000000">
                      <a:alpha val="43137"/>
                    </a:srgbClr>
                  </a:outerShdw>
                </a:effectLst>
                <a:latin typeface="Century Gothic" pitchFamily="34" charset="0"/>
              </a:rPr>
              <a:t>Problem statement</a:t>
            </a:r>
          </a:p>
          <a:p>
            <a:r>
              <a:rPr lang="en-GB" sz="2800" dirty="0">
                <a:latin typeface="Century Gothic" pitchFamily="34" charset="0"/>
              </a:rPr>
              <a:t>the urban life style ,the valuable issues and the  low social interaction which have been generated from exploded population and diversity in the attitudes (the general well being of </a:t>
            </a:r>
            <a:r>
              <a:rPr lang="en-GB" sz="2800" dirty="0" err="1">
                <a:latin typeface="Century Gothic" pitchFamily="34" charset="0"/>
              </a:rPr>
              <a:t>Sakan</a:t>
            </a:r>
            <a:r>
              <a:rPr lang="en-GB" sz="2800" dirty="0">
                <a:latin typeface="Century Gothic" pitchFamily="34" charset="0"/>
              </a:rPr>
              <a:t> Kareem is weak).</a:t>
            </a:r>
            <a:endParaRPr lang="en-US" sz="2800" dirty="0">
              <a:latin typeface="Century Gothic" pitchFamily="34" charset="0"/>
            </a:endParaRPr>
          </a:p>
        </p:txBody>
      </p:sp>
      <p:sp>
        <p:nvSpPr>
          <p:cNvPr id="4" name="TextBox 3"/>
          <p:cNvSpPr txBox="1"/>
          <p:nvPr/>
        </p:nvSpPr>
        <p:spPr>
          <a:xfrm>
            <a:off x="232612" y="3376397"/>
            <a:ext cx="6460230" cy="1569660"/>
          </a:xfrm>
          <a:prstGeom prst="rect">
            <a:avLst/>
          </a:prstGeom>
          <a:noFill/>
        </p:spPr>
        <p:txBody>
          <a:bodyPr wrap="none" rtlCol="1">
            <a:spAutoFit/>
          </a:bodyPr>
          <a:lstStyle/>
          <a:p>
            <a:r>
              <a:rPr lang="en-US" sz="3200" u="sng" dirty="0">
                <a:effectLst>
                  <a:outerShdw blurRad="38100" dist="38100" dir="2700000" algn="tl">
                    <a:srgbClr val="000000">
                      <a:alpha val="43137"/>
                    </a:srgbClr>
                  </a:outerShdw>
                </a:effectLst>
                <a:latin typeface="Century Gothic" pitchFamily="34" charset="0"/>
              </a:rPr>
              <a:t>Scope </a:t>
            </a:r>
          </a:p>
          <a:p>
            <a:r>
              <a:rPr lang="en-US" sz="3200" dirty="0"/>
              <a:t>Enhance the quality of life (livability).</a:t>
            </a:r>
            <a:endParaRPr lang="ar-JO" sz="3200" dirty="0"/>
          </a:p>
          <a:p>
            <a:endParaRPr lang="ar-JO" sz="3200" dirty="0">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228600" y="4831140"/>
            <a:ext cx="7245765" cy="1569660"/>
          </a:xfrm>
          <a:prstGeom prst="rect">
            <a:avLst/>
          </a:prstGeom>
          <a:noFill/>
        </p:spPr>
        <p:txBody>
          <a:bodyPr wrap="none" rtlCol="1">
            <a:spAutoFit/>
          </a:bodyPr>
          <a:lstStyle/>
          <a:p>
            <a:r>
              <a:rPr lang="en-US" sz="3200" u="sng" dirty="0">
                <a:effectLst>
                  <a:outerShdw blurRad="38100" dist="38100" dir="2700000" algn="tl">
                    <a:srgbClr val="000000">
                      <a:alpha val="43137"/>
                    </a:srgbClr>
                  </a:outerShdw>
                </a:effectLst>
                <a:latin typeface="Century Gothic" pitchFamily="34" charset="0"/>
              </a:rPr>
              <a:t>Theme</a:t>
            </a:r>
          </a:p>
          <a:p>
            <a:r>
              <a:rPr lang="en-US" sz="3200" dirty="0"/>
              <a:t>Upgrading and creating communal spaces.</a:t>
            </a:r>
            <a:endParaRPr lang="ar-JO" sz="3200" dirty="0"/>
          </a:p>
          <a:p>
            <a:endParaRPr lang="ar-JO" sz="3200"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87775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4092"/>
          <a:stretch/>
        </p:blipFill>
        <p:spPr>
          <a:xfrm>
            <a:off x="1600200" y="1600200"/>
            <a:ext cx="4439801" cy="2075593"/>
          </a:xfrm>
          <a:prstGeom prst="rect">
            <a:avLst/>
          </a:prstGeom>
        </p:spPr>
      </p:pic>
      <p:sp>
        <p:nvSpPr>
          <p:cNvPr id="2" name="Rectangle 1"/>
          <p:cNvSpPr/>
          <p:nvPr/>
        </p:nvSpPr>
        <p:spPr>
          <a:xfrm>
            <a:off x="152400" y="152400"/>
            <a:ext cx="8077200" cy="233910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itchFamily="34" charset="0"/>
              </a:rPr>
              <a:t>Liveability</a:t>
            </a:r>
            <a:r>
              <a:rPr kumimoji="0" lang="en-GB" sz="2800" b="1" i="0" u="sng" strike="noStrike" kern="0" cap="none" spc="0" normalizeH="0" noProof="0" dirty="0">
                <a:ln>
                  <a:noFill/>
                </a:ln>
                <a:solidFill>
                  <a:prstClr val="black"/>
                </a:solidFill>
                <a:effectLst>
                  <a:outerShdw blurRad="38100" dist="38100" dir="2700000" algn="tl">
                    <a:srgbClr val="000000">
                      <a:alpha val="43137"/>
                    </a:srgbClr>
                  </a:outerShdw>
                </a:effectLst>
                <a:uLnTx/>
                <a:uFillTx/>
                <a:latin typeface="Tw Cen MT" pitchFamily="34" charset="0"/>
              </a:rPr>
              <a:t>     </a:t>
            </a:r>
            <a:endParaRPr kumimoji="0" lang="en-GB" sz="2800"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sng" strike="noStrike" kern="0" cap="none" spc="0" normalizeH="0" baseline="0" noProof="0" dirty="0">
              <a:ln>
                <a:noFill/>
              </a:ln>
              <a:solidFill>
                <a:prstClr val="black"/>
              </a:solidFill>
              <a:effectLst/>
              <a:uLnTx/>
              <a:uFillTx/>
              <a:latin typeface="Tw Cen MT"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sng" strike="noStrike" kern="0" cap="none" spc="0" normalizeH="0" baseline="0" noProof="0" dirty="0">
                <a:ln>
                  <a:noFill/>
                </a:ln>
                <a:solidFill>
                  <a:prstClr val="black"/>
                </a:solidFill>
                <a:effectLst/>
                <a:uLnTx/>
                <a:uFillTx/>
                <a:latin typeface="Tw Cen MT" pitchFamily="34" charset="0"/>
              </a:rPr>
              <a:t>Humanist streets &amp; open spaces are domesticated and become liveable places for people</a:t>
            </a:r>
            <a:r>
              <a:rPr kumimoji="0" lang="en-GB" sz="2000" b="0" i="0" u="none" strike="noStrike" kern="0" cap="none" spc="0" normalizeH="0" baseline="0" noProof="0" dirty="0">
                <a:ln>
                  <a:noFill/>
                </a:ln>
                <a:solidFill>
                  <a:prstClr val="black"/>
                </a:solidFill>
                <a:effectLst/>
                <a:uLnTx/>
                <a:uFillTx/>
                <a:latin typeface="Tw Cen MT" pitchFamily="34" charset="0"/>
              </a:rPr>
              <a:t>. “ Open spaces and streets should be places and not corridors or balconies." </a:t>
            </a:r>
            <a:br>
              <a:rPr kumimoji="0" lang="en-GB" sz="2000" b="0" i="0" u="none" strike="noStrike" kern="0" cap="none" spc="0" normalizeH="0" baseline="0" noProof="0" dirty="0">
                <a:ln>
                  <a:noFill/>
                </a:ln>
                <a:solidFill>
                  <a:prstClr val="black"/>
                </a:solidFill>
                <a:effectLst/>
                <a:uLnTx/>
                <a:uFillTx/>
                <a:latin typeface="Tw Cen MT" pitchFamily="34" charset="0"/>
              </a:rPr>
            </a:br>
            <a:r>
              <a:rPr kumimoji="0" lang="en-GB" sz="2000" b="0" i="0" u="none" strike="noStrike" kern="0" cap="none" spc="0" normalizeH="0" baseline="0" noProof="0" dirty="0">
                <a:ln>
                  <a:noFill/>
                </a:ln>
                <a:solidFill>
                  <a:prstClr val="black"/>
                </a:solidFill>
                <a:effectLst/>
                <a:uLnTx/>
                <a:uFillTx/>
                <a:latin typeface="Tw Cen MT" pitchFamily="34" charset="0"/>
              </a:rPr>
              <a:t/>
            </a:r>
            <a:br>
              <a:rPr kumimoji="0" lang="en-GB" sz="2000" b="0" i="0" u="none" strike="noStrike" kern="0" cap="none" spc="0" normalizeH="0" baseline="0" noProof="0" dirty="0">
                <a:ln>
                  <a:noFill/>
                </a:ln>
                <a:solidFill>
                  <a:prstClr val="black"/>
                </a:solidFill>
                <a:effectLst/>
                <a:uLnTx/>
                <a:uFillTx/>
                <a:latin typeface="Tw Cen MT" pitchFamily="34" charset="0"/>
              </a:rPr>
            </a:br>
            <a:endParaRPr kumimoji="0" lang="ar-JO"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166255" y="3564791"/>
            <a:ext cx="8305800" cy="3293209"/>
          </a:xfrm>
          <a:prstGeom prst="rect">
            <a:avLst/>
          </a:prstGeom>
        </p:spPr>
        <p:txBody>
          <a:bodyPr wrap="square">
            <a:spAutoFit/>
          </a:bodyPr>
          <a:lstStyle/>
          <a:p>
            <a:pPr lvl="0"/>
            <a:r>
              <a:rPr lang="en-US" sz="2800" b="1" dirty="0">
                <a:solidFill>
                  <a:prstClr val="black"/>
                </a:solidFill>
                <a:effectLst>
                  <a:outerShdw blurRad="38100" dist="38100" dir="2700000" algn="tl">
                    <a:srgbClr val="000000">
                      <a:alpha val="43137"/>
                    </a:srgbClr>
                  </a:outerShdw>
                </a:effectLst>
                <a:latin typeface="Tw Cen MT" pitchFamily="34" charset="0"/>
              </a:rPr>
              <a:t>Humanistic approach </a:t>
            </a:r>
          </a:p>
          <a:p>
            <a:pPr lvl="0"/>
            <a:endParaRPr lang="en-US" sz="2000" dirty="0">
              <a:solidFill>
                <a:prstClr val="black"/>
              </a:solidFill>
              <a:latin typeface="Tw Cen MT" pitchFamily="34" charset="0"/>
            </a:endParaRPr>
          </a:p>
          <a:p>
            <a:pPr lvl="0"/>
            <a:r>
              <a:rPr lang="en-US" sz="2000" dirty="0">
                <a:solidFill>
                  <a:prstClr val="black"/>
                </a:solidFill>
                <a:latin typeface="Tw Cen MT" pitchFamily="34" charset="0"/>
              </a:rPr>
              <a:t>A Humanist or phenomenological theory of planning stresses the unique ways that different groups come to possess knowledge, and the difficulty with which one group’s knowledge can be translated for others given the diversity of human daily experiences, perspectives  and behavior.</a:t>
            </a:r>
          </a:p>
          <a:p>
            <a:pPr lvl="0"/>
            <a:endParaRPr lang="en-US" sz="2000" dirty="0">
              <a:solidFill>
                <a:prstClr val="black"/>
              </a:solidFill>
              <a:latin typeface="Tw Cen MT" pitchFamily="34" charset="0"/>
            </a:endParaRPr>
          </a:p>
          <a:p>
            <a:pPr lvl="0"/>
            <a:endParaRPr lang="en-US" sz="2000" dirty="0">
              <a:solidFill>
                <a:prstClr val="black"/>
              </a:solidFill>
              <a:latin typeface="Tw Cen MT" pitchFamily="34" charset="0"/>
            </a:endParaRPr>
          </a:p>
          <a:p>
            <a:pPr lvl="0"/>
            <a:endParaRPr lang="en-US" sz="2000" dirty="0">
              <a:solidFill>
                <a:prstClr val="black"/>
              </a:solidFill>
              <a:latin typeface="Tw Cen MT" pitchFamily="34" charset="0"/>
            </a:endParaRPr>
          </a:p>
          <a:p>
            <a:pPr lvl="0"/>
            <a:endParaRPr lang="en-US" sz="2000" dirty="0">
              <a:solidFill>
                <a:prstClr val="black"/>
              </a:solidFill>
              <a:latin typeface="Tw Cen MT" pitchFamily="34" charset="0"/>
            </a:endParaRPr>
          </a:p>
        </p:txBody>
      </p:sp>
    </p:spTree>
    <p:extLst>
      <p:ext uri="{BB962C8B-B14F-4D97-AF65-F5344CB8AC3E}">
        <p14:creationId xmlns:p14="http://schemas.microsoft.com/office/powerpoint/2010/main" val="141114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1665" y="228600"/>
            <a:ext cx="2379176" cy="584775"/>
          </a:xfrm>
          <a:prstGeom prst="rect">
            <a:avLst/>
          </a:prstGeom>
          <a:noFill/>
        </p:spPr>
        <p:txBody>
          <a:bodyPr wrap="none" rtlCol="1">
            <a:spAutoFit/>
          </a:bodyPr>
          <a:lstStyle/>
          <a:p>
            <a:r>
              <a:rPr lang="en-US" sz="3200" u="sng" dirty="0">
                <a:effectLst>
                  <a:outerShdw blurRad="38100" dist="38100" dir="2700000" algn="tl">
                    <a:srgbClr val="000000">
                      <a:alpha val="43137"/>
                    </a:srgbClr>
                  </a:outerShdw>
                </a:effectLst>
                <a:latin typeface="Century Gothic" pitchFamily="34" charset="0"/>
              </a:rPr>
              <a:t>Framework</a:t>
            </a:r>
            <a:endParaRPr lang="ar-JO" sz="3200" u="sng" dirty="0">
              <a:effectLst>
                <a:outerShdw blurRad="38100" dist="38100" dir="2700000" algn="tl">
                  <a:srgbClr val="000000">
                    <a:alpha val="43137"/>
                  </a:srgbClr>
                </a:outerShdw>
              </a:effectLst>
              <a:latin typeface="Century Gothic" pitchFamily="34" charset="0"/>
            </a:endParaRPr>
          </a:p>
        </p:txBody>
      </p:sp>
      <p:grpSp>
        <p:nvGrpSpPr>
          <p:cNvPr id="12" name="Group 11"/>
          <p:cNvGrpSpPr/>
          <p:nvPr/>
        </p:nvGrpSpPr>
        <p:grpSpPr>
          <a:xfrm>
            <a:off x="4751414" y="116469"/>
            <a:ext cx="4196160" cy="2929282"/>
            <a:chOff x="4953000" y="1524000"/>
            <a:chExt cx="3657600" cy="2699544"/>
          </a:xfrm>
        </p:grpSpPr>
        <p:graphicFrame>
          <p:nvGraphicFramePr>
            <p:cNvPr id="13" name="Diagram 12"/>
            <p:cNvGraphicFramePr/>
            <p:nvPr>
              <p:extLst/>
            </p:nvPr>
          </p:nvGraphicFramePr>
          <p:xfrm>
            <a:off x="4953000" y="1524000"/>
            <a:ext cx="3657600" cy="2699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6232654" y="2667000"/>
              <a:ext cx="890449" cy="340366"/>
            </a:xfrm>
            <a:prstGeom prst="rect">
              <a:avLst/>
            </a:prstGeom>
            <a:noFill/>
          </p:spPr>
          <p:txBody>
            <a:bodyPr wrap="none" rtlCol="1">
              <a:spAutoFit/>
            </a:bodyPr>
            <a:lstStyle/>
            <a:p>
              <a:r>
                <a:rPr lang="en-US" b="1" dirty="0">
                  <a:effectLst>
                    <a:outerShdw blurRad="38100" dist="38100" dir="2700000" algn="tl">
                      <a:srgbClr val="000000">
                        <a:alpha val="43137"/>
                      </a:srgbClr>
                    </a:outerShdw>
                  </a:effectLst>
                </a:rPr>
                <a:t>relations</a:t>
              </a:r>
              <a:endParaRPr lang="ar-JO" b="1" dirty="0">
                <a:effectLst>
                  <a:outerShdw blurRad="38100" dist="38100" dir="2700000" algn="tl">
                    <a:srgbClr val="000000">
                      <a:alpha val="43137"/>
                    </a:srgbClr>
                  </a:outerShdw>
                </a:effectLst>
              </a:endParaRPr>
            </a:p>
          </p:txBody>
        </p:sp>
      </p:grpSp>
      <p:grpSp>
        <p:nvGrpSpPr>
          <p:cNvPr id="7" name="Group 6"/>
          <p:cNvGrpSpPr/>
          <p:nvPr/>
        </p:nvGrpSpPr>
        <p:grpSpPr>
          <a:xfrm>
            <a:off x="381000" y="1205508"/>
            <a:ext cx="4053117" cy="4056785"/>
            <a:chOff x="381000" y="990599"/>
            <a:chExt cx="4053117" cy="4056785"/>
          </a:xfrm>
        </p:grpSpPr>
        <p:grpSp>
          <p:nvGrpSpPr>
            <p:cNvPr id="4" name="Group 3"/>
            <p:cNvGrpSpPr/>
            <p:nvPr/>
          </p:nvGrpSpPr>
          <p:grpSpPr>
            <a:xfrm>
              <a:off x="626023" y="1943486"/>
              <a:ext cx="3538047" cy="2149351"/>
              <a:chOff x="4572000" y="204281"/>
              <a:chExt cx="3538047" cy="2149351"/>
            </a:xfrm>
          </p:grpSpPr>
          <p:sp>
            <p:nvSpPr>
              <p:cNvPr id="2" name="Oval 1"/>
              <p:cNvSpPr/>
              <p:nvPr/>
            </p:nvSpPr>
            <p:spPr>
              <a:xfrm>
                <a:off x="6096000" y="204281"/>
                <a:ext cx="2014047" cy="2094171"/>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effectLst>
                      <a:outerShdw blurRad="38100" dist="38100" dir="2700000" algn="tl">
                        <a:srgbClr val="000000">
                          <a:alpha val="43137"/>
                        </a:srgbClr>
                      </a:outerShdw>
                    </a:effectLst>
                  </a:rPr>
                  <a:t>Open spaces</a:t>
                </a:r>
              </a:p>
              <a:p>
                <a:pPr algn="ctr"/>
                <a:r>
                  <a:rPr lang="en-GB" sz="2000" b="1" dirty="0">
                    <a:effectLst>
                      <a:outerShdw blurRad="38100" dist="38100" dir="2700000" algn="tl">
                        <a:srgbClr val="000000">
                          <a:alpha val="43137"/>
                        </a:srgbClr>
                      </a:outerShdw>
                    </a:effectLst>
                  </a:rPr>
                  <a:t>concept</a:t>
                </a:r>
              </a:p>
            </p:txBody>
          </p:sp>
          <p:sp>
            <p:nvSpPr>
              <p:cNvPr id="22" name="Oval 21"/>
              <p:cNvSpPr/>
              <p:nvPr/>
            </p:nvSpPr>
            <p:spPr>
              <a:xfrm>
                <a:off x="4572000" y="259461"/>
                <a:ext cx="2014047" cy="2094171"/>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effectLst>
                      <a:outerShdw blurRad="38100" dist="38100" dir="2700000" algn="tl">
                        <a:srgbClr val="000000">
                          <a:alpha val="43137"/>
                        </a:srgbClr>
                      </a:outerShdw>
                    </a:effectLst>
                  </a:rPr>
                  <a:t>Human </a:t>
                </a:r>
              </a:p>
              <a:p>
                <a:pPr algn="ctr"/>
                <a:r>
                  <a:rPr lang="en-GB" sz="2000" b="1" dirty="0">
                    <a:solidFill>
                      <a:schemeClr val="bg1"/>
                    </a:solidFill>
                    <a:effectLst>
                      <a:outerShdw blurRad="38100" dist="38100" dir="2700000" algn="tl">
                        <a:srgbClr val="000000">
                          <a:alpha val="43137"/>
                        </a:srgbClr>
                      </a:outerShdw>
                    </a:effectLst>
                  </a:rPr>
                  <a:t>behaviour</a:t>
                </a:r>
              </a:p>
            </p:txBody>
          </p:sp>
          <p:sp>
            <p:nvSpPr>
              <p:cNvPr id="24" name="TextBox 23"/>
              <p:cNvSpPr txBox="1"/>
              <p:nvPr/>
            </p:nvSpPr>
            <p:spPr>
              <a:xfrm rot="16200000">
                <a:off x="5899239" y="1152516"/>
                <a:ext cx="839845" cy="307777"/>
              </a:xfrm>
              <a:prstGeom prst="rect">
                <a:avLst/>
              </a:prstGeom>
              <a:noFill/>
            </p:spPr>
            <p:txBody>
              <a:bodyPr wrap="none" rtlCol="1">
                <a:spAutoFit/>
              </a:bodyPr>
              <a:lstStyle/>
              <a:p>
                <a:r>
                  <a:rPr lang="en-US" sz="1400" b="1" dirty="0">
                    <a:solidFill>
                      <a:schemeClr val="bg1"/>
                    </a:solidFill>
                  </a:rPr>
                  <a:t>relations</a:t>
                </a:r>
                <a:endParaRPr lang="ar-JO" sz="1400" b="1" dirty="0">
                  <a:solidFill>
                    <a:schemeClr val="bg1"/>
                  </a:solidFill>
                </a:endParaRPr>
              </a:p>
            </p:txBody>
          </p:sp>
        </p:grpSp>
        <p:sp>
          <p:nvSpPr>
            <p:cNvPr id="5" name="Oval 4"/>
            <p:cNvSpPr/>
            <p:nvPr/>
          </p:nvSpPr>
          <p:spPr>
            <a:xfrm>
              <a:off x="381000" y="990599"/>
              <a:ext cx="4053117" cy="4056785"/>
            </a:xfrm>
            <a:prstGeom prst="ellipse">
              <a:avLst/>
            </a:prstGeom>
            <a:no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36792" y="4131646"/>
              <a:ext cx="1141531" cy="461665"/>
            </a:xfrm>
            <a:prstGeom prst="rect">
              <a:avLst/>
            </a:prstGeom>
            <a:noFill/>
          </p:spPr>
          <p:txBody>
            <a:bodyPr wrap="none" rtlCol="0">
              <a:spAutoFit/>
            </a:bodyPr>
            <a:lstStyle/>
            <a:p>
              <a:r>
                <a:rPr lang="en-GB" sz="2400" b="1" dirty="0">
                  <a:effectLst>
                    <a:outerShdw blurRad="38100" dist="38100" dir="2700000" algn="tl">
                      <a:srgbClr val="000000">
                        <a:alpha val="43137"/>
                      </a:srgbClr>
                    </a:outerShdw>
                  </a:effectLst>
                </a:rPr>
                <a:t>context</a:t>
              </a:r>
            </a:p>
          </p:txBody>
        </p:sp>
      </p:grpSp>
    </p:spTree>
    <p:extLst>
      <p:ext uri="{BB962C8B-B14F-4D97-AF65-F5344CB8AC3E}">
        <p14:creationId xmlns:p14="http://schemas.microsoft.com/office/powerpoint/2010/main" val="51713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686300" y="972354"/>
            <a:ext cx="4046167" cy="3733800"/>
            <a:chOff x="1905000" y="990600"/>
            <a:chExt cx="4046167" cy="3733800"/>
          </a:xfrm>
        </p:grpSpPr>
        <p:sp>
          <p:nvSpPr>
            <p:cNvPr id="12" name="Oval 11"/>
            <p:cNvSpPr/>
            <p:nvPr/>
          </p:nvSpPr>
          <p:spPr>
            <a:xfrm>
              <a:off x="3429000" y="990600"/>
              <a:ext cx="2514600" cy="2438400"/>
            </a:xfrm>
            <a:prstGeom prst="ellipse">
              <a:avLst/>
            </a:prstGeom>
            <a:no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590800" y="2286000"/>
              <a:ext cx="2514600" cy="2438400"/>
            </a:xfrm>
            <a:prstGeom prst="ellipse">
              <a:avLst/>
            </a:prstGeom>
            <a:no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905000" y="990600"/>
              <a:ext cx="2514600" cy="2438400"/>
            </a:xfrm>
            <a:prstGeom prst="ellipse">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466593" y="1676400"/>
              <a:ext cx="1484574" cy="861774"/>
            </a:xfrm>
            <a:prstGeom prst="rect">
              <a:avLst/>
            </a:prstGeom>
            <a:noFill/>
          </p:spPr>
          <p:txBody>
            <a:bodyPr wrap="none" rtlCol="0">
              <a:spAutoFit/>
            </a:bodyPr>
            <a:lstStyle/>
            <a:p>
              <a:pPr algn="ctr"/>
              <a:r>
                <a:rPr lang="en-GB" sz="2500" dirty="0">
                  <a:effectLst>
                    <a:outerShdw blurRad="38100" dist="38100" dir="2700000" algn="tl">
                      <a:srgbClr val="000000">
                        <a:alpha val="43137"/>
                      </a:srgbClr>
                    </a:outerShdw>
                  </a:effectLst>
                </a:rPr>
                <a:t>Physical </a:t>
              </a:r>
            </a:p>
            <a:p>
              <a:pPr algn="ctr"/>
              <a:r>
                <a:rPr lang="en-GB" sz="2500" dirty="0">
                  <a:effectLst>
                    <a:outerShdw blurRad="38100" dist="38100" dir="2700000" algn="tl">
                      <a:srgbClr val="000000">
                        <a:alpha val="43137"/>
                      </a:srgbClr>
                    </a:outerShdw>
                  </a:effectLst>
                </a:rPr>
                <a:t>Attributes</a:t>
              </a:r>
            </a:p>
          </p:txBody>
        </p:sp>
        <p:sp>
          <p:nvSpPr>
            <p:cNvPr id="16" name="TextBox 15"/>
            <p:cNvSpPr txBox="1"/>
            <p:nvPr/>
          </p:nvSpPr>
          <p:spPr>
            <a:xfrm>
              <a:off x="2105876" y="1824335"/>
              <a:ext cx="1372492" cy="477054"/>
            </a:xfrm>
            <a:prstGeom prst="rect">
              <a:avLst/>
            </a:prstGeom>
            <a:noFill/>
          </p:spPr>
          <p:txBody>
            <a:bodyPr wrap="none" rtlCol="0">
              <a:spAutoFit/>
            </a:bodyPr>
            <a:lstStyle/>
            <a:p>
              <a:pPr algn="ctr"/>
              <a:r>
                <a:rPr lang="en-GB" sz="2500" dirty="0">
                  <a:effectLst>
                    <a:outerShdw blurRad="38100" dist="38100" dir="2700000" algn="tl">
                      <a:srgbClr val="000000">
                        <a:alpha val="43137"/>
                      </a:srgbClr>
                    </a:outerShdw>
                  </a:effectLst>
                </a:rPr>
                <a:t>Activities</a:t>
              </a:r>
            </a:p>
          </p:txBody>
        </p:sp>
        <p:sp>
          <p:nvSpPr>
            <p:cNvPr id="17" name="TextBox 16"/>
            <p:cNvSpPr txBox="1"/>
            <p:nvPr/>
          </p:nvSpPr>
          <p:spPr>
            <a:xfrm>
              <a:off x="3490773" y="2362200"/>
              <a:ext cx="873957" cy="477054"/>
            </a:xfrm>
            <a:prstGeom prst="rect">
              <a:avLst/>
            </a:prstGeom>
            <a:noFill/>
          </p:spPr>
          <p:txBody>
            <a:bodyPr wrap="none" rtlCol="0">
              <a:spAutoFit/>
            </a:bodyPr>
            <a:lstStyle/>
            <a:p>
              <a:pPr algn="ctr"/>
              <a:r>
                <a:rPr lang="en-GB" sz="2500" dirty="0">
                  <a:effectLst>
                    <a:outerShdw blurRad="38100" dist="38100" dir="2700000" algn="tl">
                      <a:srgbClr val="000000">
                        <a:alpha val="43137"/>
                      </a:srgbClr>
                    </a:outerShdw>
                  </a:effectLst>
                </a:rPr>
                <a:t>Place</a:t>
              </a:r>
            </a:p>
          </p:txBody>
        </p:sp>
        <p:sp>
          <p:nvSpPr>
            <p:cNvPr id="18" name="TextBox 17"/>
            <p:cNvSpPr txBox="1"/>
            <p:nvPr/>
          </p:nvSpPr>
          <p:spPr>
            <a:xfrm>
              <a:off x="3090729" y="3505200"/>
              <a:ext cx="1674048" cy="477054"/>
            </a:xfrm>
            <a:prstGeom prst="rect">
              <a:avLst/>
            </a:prstGeom>
            <a:noFill/>
          </p:spPr>
          <p:txBody>
            <a:bodyPr wrap="none" rtlCol="0">
              <a:spAutoFit/>
            </a:bodyPr>
            <a:lstStyle/>
            <a:p>
              <a:pPr algn="ctr"/>
              <a:r>
                <a:rPr lang="en-GB" sz="2500" dirty="0">
                  <a:effectLst>
                    <a:outerShdw blurRad="38100" dist="38100" dir="2700000" algn="tl">
                      <a:srgbClr val="000000">
                        <a:alpha val="43137"/>
                      </a:srgbClr>
                    </a:outerShdw>
                  </a:effectLst>
                </a:rPr>
                <a:t>Conception</a:t>
              </a:r>
            </a:p>
          </p:txBody>
        </p:sp>
      </p:grpSp>
      <p:grpSp>
        <p:nvGrpSpPr>
          <p:cNvPr id="19" name="Group 18"/>
          <p:cNvGrpSpPr/>
          <p:nvPr/>
        </p:nvGrpSpPr>
        <p:grpSpPr>
          <a:xfrm>
            <a:off x="147485" y="511059"/>
            <a:ext cx="4959672" cy="3665790"/>
            <a:chOff x="1502515" y="-801419"/>
            <a:chExt cx="5207178" cy="4112077"/>
          </a:xfrm>
        </p:grpSpPr>
        <p:pic>
          <p:nvPicPr>
            <p:cNvPr id="20" name="Picture 2" descr="C:\Users\user\Desktop\9e4c3f6673387833e871f2a9a1953dbe.jp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5102634" y="983741"/>
              <a:ext cx="1607059" cy="160705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02515" y="983740"/>
              <a:ext cx="1607059" cy="1607059"/>
              <a:chOff x="1079116" y="2286000"/>
              <a:chExt cx="1379524" cy="1379524"/>
            </a:xfrm>
          </p:grpSpPr>
          <p:pic>
            <p:nvPicPr>
              <p:cNvPr id="25" name="Picture 2" descr="C:\Users\user\Desktop\9e4c3f6673387833e871f2a9a1953dbe.jp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079116" y="2286000"/>
                <a:ext cx="1379524" cy="137952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476433" y="2733188"/>
                <a:ext cx="648611" cy="265339"/>
              </a:xfrm>
              <a:prstGeom prst="rect">
                <a:avLst/>
              </a:prstGeom>
              <a:noFill/>
            </p:spPr>
            <p:txBody>
              <a:bodyPr wrap="none" rtlCol="0">
                <a:spAutoFit/>
              </a:bodyPr>
              <a:lstStyle/>
              <a:p>
                <a:pPr algn="ctr"/>
                <a:r>
                  <a:rPr lang="en-GB" sz="2400" b="1" dirty="0"/>
                  <a:t>SPACE </a:t>
                </a:r>
              </a:p>
            </p:txBody>
          </p:sp>
        </p:grpSp>
        <p:sp>
          <p:nvSpPr>
            <p:cNvPr id="22" name="TextBox 21"/>
            <p:cNvSpPr txBox="1"/>
            <p:nvPr/>
          </p:nvSpPr>
          <p:spPr>
            <a:xfrm>
              <a:off x="5429652" y="1478164"/>
              <a:ext cx="708995" cy="309104"/>
            </a:xfrm>
            <a:prstGeom prst="rect">
              <a:avLst/>
            </a:prstGeom>
            <a:noFill/>
          </p:spPr>
          <p:txBody>
            <a:bodyPr wrap="none" rtlCol="0">
              <a:spAutoFit/>
            </a:bodyPr>
            <a:lstStyle/>
            <a:p>
              <a:r>
                <a:rPr lang="en-GB" sz="2400" b="1" dirty="0"/>
                <a:t>PLACE</a:t>
              </a:r>
            </a:p>
          </p:txBody>
        </p:sp>
        <p:sp>
          <p:nvSpPr>
            <p:cNvPr id="23" name="TextBox 22"/>
            <p:cNvSpPr txBox="1"/>
            <p:nvPr/>
          </p:nvSpPr>
          <p:spPr>
            <a:xfrm>
              <a:off x="2909886" y="548686"/>
              <a:ext cx="2382117" cy="2761972"/>
            </a:xfrm>
            <a:prstGeom prst="rect">
              <a:avLst/>
            </a:prstGeom>
            <a:noFill/>
          </p:spPr>
          <p:txBody>
            <a:bodyPr wrap="none" rtlCol="0">
              <a:spAutoFit/>
            </a:bodyPr>
            <a:lstStyle/>
            <a:p>
              <a:pPr algn="ctr"/>
              <a:r>
                <a:rPr lang="en-GB" sz="2400" dirty="0">
                  <a:effectLst>
                    <a:outerShdw blurRad="38100" dist="38100" dir="2700000" algn="tl">
                      <a:srgbClr val="000000">
                        <a:alpha val="43137"/>
                      </a:srgbClr>
                    </a:outerShdw>
                  </a:effectLst>
                </a:rPr>
                <a:t>Experience</a:t>
              </a:r>
            </a:p>
            <a:p>
              <a:pPr algn="ctr"/>
              <a:endParaRPr lang="en-GB" sz="1100" dirty="0">
                <a:effectLst>
                  <a:outerShdw blurRad="38100" dist="38100" dir="2700000" algn="tl">
                    <a:srgbClr val="000000">
                      <a:alpha val="43137"/>
                    </a:srgbClr>
                  </a:outerShdw>
                </a:effectLst>
              </a:endParaRPr>
            </a:p>
            <a:p>
              <a:pPr algn="ctr"/>
              <a:r>
                <a:rPr lang="en-GB" sz="2400" dirty="0">
                  <a:effectLst>
                    <a:outerShdw blurRad="38100" dist="38100" dir="2700000" algn="tl">
                      <a:srgbClr val="000000">
                        <a:alpha val="43137"/>
                      </a:srgbClr>
                    </a:outerShdw>
                  </a:effectLst>
                </a:rPr>
                <a:t>Meaning</a:t>
              </a:r>
            </a:p>
            <a:p>
              <a:pPr algn="ctr"/>
              <a:endParaRPr lang="en-GB" sz="1100" dirty="0">
                <a:effectLst>
                  <a:outerShdw blurRad="38100" dist="38100" dir="2700000" algn="tl">
                    <a:srgbClr val="000000">
                      <a:alpha val="43137"/>
                    </a:srgbClr>
                  </a:outerShdw>
                </a:effectLst>
              </a:endParaRPr>
            </a:p>
            <a:p>
              <a:pPr algn="ctr"/>
              <a:r>
                <a:rPr lang="en-GB" sz="2400" dirty="0">
                  <a:effectLst>
                    <a:outerShdw blurRad="38100" dist="38100" dir="2700000" algn="tl">
                      <a:srgbClr val="000000">
                        <a:alpha val="43137"/>
                      </a:srgbClr>
                    </a:outerShdw>
                  </a:effectLst>
                </a:rPr>
                <a:t>Ability to be safe</a:t>
              </a:r>
            </a:p>
            <a:p>
              <a:pPr algn="ctr"/>
              <a:endParaRPr lang="en-GB" sz="1100" dirty="0">
                <a:effectLst>
                  <a:outerShdw blurRad="38100" dist="38100" dir="2700000" algn="tl">
                    <a:srgbClr val="000000">
                      <a:alpha val="43137"/>
                    </a:srgbClr>
                  </a:outerShdw>
                </a:effectLst>
              </a:endParaRPr>
            </a:p>
            <a:p>
              <a:pPr algn="ctr"/>
              <a:r>
                <a:rPr lang="en-GB" sz="2400" dirty="0">
                  <a:effectLst>
                    <a:outerShdw blurRad="38100" dist="38100" dir="2700000" algn="tl">
                      <a:srgbClr val="000000">
                        <a:alpha val="43137"/>
                      </a:srgbClr>
                    </a:outerShdw>
                  </a:effectLst>
                </a:rPr>
                <a:t>Ability to make </a:t>
              </a:r>
            </a:p>
            <a:p>
              <a:pPr algn="ctr"/>
              <a:r>
                <a:rPr lang="en-GB" sz="2400" dirty="0">
                  <a:effectLst>
                    <a:outerShdw blurRad="38100" dist="38100" dir="2700000" algn="tl">
                      <a:srgbClr val="000000">
                        <a:alpha val="43137"/>
                      </a:srgbClr>
                    </a:outerShdw>
                  </a:effectLst>
                </a:rPr>
                <a:t>change</a:t>
              </a:r>
            </a:p>
          </p:txBody>
        </p:sp>
        <p:pic>
          <p:nvPicPr>
            <p:cNvPr id="24" name="Picture 4" descr="C:\Users\user\Desktop\hand-drawn-arrow-1.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rot="13156356" flipH="1">
              <a:off x="3145747" y="-801419"/>
              <a:ext cx="2333565" cy="2146412"/>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C:\Users\user\Desktop\4th year\urban 2\urbansub\16173ac8c908b107c64ec62b4326a4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2467" y="304800"/>
            <a:ext cx="2857500" cy="602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3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latin typeface="Tw Cen MT" panose="020B0602020104020603" pitchFamily="34" charset="0"/>
              </a:rPr>
              <a:t>WHAT IS PLACEMAKING</a:t>
            </a:r>
            <a:endParaRPr lang="en-US" sz="3600" dirty="0">
              <a:latin typeface="Tw Cen MT" panose="020B0602020104020603" pitchFamily="34" charset="0"/>
            </a:endParaRPr>
          </a:p>
        </p:txBody>
      </p:sp>
      <p:sp>
        <p:nvSpPr>
          <p:cNvPr id="3" name="Content Placeholder 2"/>
          <p:cNvSpPr>
            <a:spLocks noGrp="1"/>
          </p:cNvSpPr>
          <p:nvPr>
            <p:ph idx="1"/>
          </p:nvPr>
        </p:nvSpPr>
        <p:spPr>
          <a:xfrm>
            <a:off x="628650" y="1825625"/>
            <a:ext cx="8089300" cy="4351338"/>
          </a:xfrm>
        </p:spPr>
        <p:txBody>
          <a:bodyPr>
            <a:normAutofit fontScale="70000" lnSpcReduction="20000"/>
          </a:bodyPr>
          <a:lstStyle/>
          <a:p>
            <a:r>
              <a:rPr lang="en-US" dirty="0">
                <a:latin typeface="Tw Cen MT" panose="020B0602020104020603" pitchFamily="34" charset="0"/>
              </a:rPr>
              <a:t>Place making inspires people to collectively reimagine and reinvent public spaces as the </a:t>
            </a:r>
            <a:r>
              <a:rPr lang="en-US" u="sng" dirty="0">
                <a:latin typeface="Tw Cen MT" panose="020B0602020104020603" pitchFamily="34" charset="0"/>
              </a:rPr>
              <a:t>heart of every community.</a:t>
            </a:r>
          </a:p>
          <a:p>
            <a:endParaRPr lang="ar-JO" u="sng" dirty="0">
              <a:latin typeface="Tw Cen MT" panose="020B0602020104020603" pitchFamily="34" charset="0"/>
            </a:endParaRPr>
          </a:p>
          <a:p>
            <a:r>
              <a:rPr lang="en-US" dirty="0">
                <a:latin typeface="Tw Cen MT" panose="020B0602020104020603" pitchFamily="34" charset="0"/>
              </a:rPr>
              <a:t>Strengthening the connection between people and the places they share, place making refers to </a:t>
            </a:r>
            <a:r>
              <a:rPr lang="en-US" u="sng" dirty="0">
                <a:latin typeface="Tw Cen MT" panose="020B0602020104020603" pitchFamily="34" charset="0"/>
              </a:rPr>
              <a:t>a collaborative process by which we can shape our public realm in order to maximize shared value</a:t>
            </a:r>
            <a:r>
              <a:rPr lang="ar-JO" dirty="0">
                <a:latin typeface="Tw Cen MT" panose="020B0602020104020603" pitchFamily="34" charset="0"/>
              </a:rPr>
              <a:t>.</a:t>
            </a:r>
            <a:endParaRPr lang="en-US" dirty="0">
              <a:latin typeface="Tw Cen MT" panose="020B0602020104020603" pitchFamily="34" charset="0"/>
            </a:endParaRPr>
          </a:p>
          <a:p>
            <a:endParaRPr lang="ar-JO" dirty="0">
              <a:latin typeface="Tw Cen MT" panose="020B0602020104020603" pitchFamily="34" charset="0"/>
            </a:endParaRPr>
          </a:p>
          <a:p>
            <a:r>
              <a:rPr lang="en-US" dirty="0">
                <a:latin typeface="Tw Cen MT" panose="020B0602020104020603" pitchFamily="34" charset="0"/>
              </a:rPr>
              <a:t>place making facilitates creative patterns of use, paying particular </a:t>
            </a:r>
            <a:r>
              <a:rPr lang="en-US" u="sng" dirty="0">
                <a:latin typeface="Tw Cen MT" panose="020B0602020104020603" pitchFamily="34" charset="0"/>
              </a:rPr>
              <a:t>attention to the physical, cultural, and social identities that define a place and support its ongoing evolution.</a:t>
            </a:r>
          </a:p>
          <a:p>
            <a:endParaRPr lang="en-US" u="sng" dirty="0">
              <a:latin typeface="Tw Cen MT" panose="020B0602020104020603" pitchFamily="34" charset="0"/>
            </a:endParaRPr>
          </a:p>
          <a:p>
            <a:r>
              <a:rPr lang="en-US" u="sng" dirty="0">
                <a:latin typeface="Tw Cen MT" panose="020B0602020104020603" pitchFamily="34" charset="0"/>
              </a:rPr>
              <a:t>This approach pays attention to the opinions of the people living in a particular place and to discover their needs from this place and their aspirations towards it.</a:t>
            </a:r>
          </a:p>
          <a:p>
            <a:endParaRPr lang="en-US" dirty="0">
              <a:latin typeface="Tw Cen MT" panose="020B0602020104020603" pitchFamily="34" charset="0"/>
            </a:endParaRPr>
          </a:p>
        </p:txBody>
      </p:sp>
    </p:spTree>
    <p:extLst>
      <p:ext uri="{BB962C8B-B14F-4D97-AF65-F5344CB8AC3E}">
        <p14:creationId xmlns:p14="http://schemas.microsoft.com/office/powerpoint/2010/main" val="226355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96" y="-313726"/>
            <a:ext cx="9706708" cy="1325563"/>
          </a:xfrm>
        </p:spPr>
        <p:txBody>
          <a:bodyPr>
            <a:normAutofit/>
          </a:bodyPr>
          <a:lstStyle/>
          <a:p>
            <a:pPr algn="l"/>
            <a:r>
              <a:rPr lang="en-US" sz="2800" b="1" dirty="0"/>
              <a:t>PRINCIPALS OF </a:t>
            </a:r>
            <a:r>
              <a:rPr lang="en-US" sz="2800" b="1" cap="all" dirty="0">
                <a:latin typeface="Tw Cen MT" panose="020B0602020104020603" pitchFamily="34" charset="0"/>
              </a:rPr>
              <a:t>PLACEMAKING</a:t>
            </a:r>
            <a:endParaRPr lang="en-US" sz="2800" b="1" dirty="0"/>
          </a:p>
        </p:txBody>
      </p:sp>
      <p:sp>
        <p:nvSpPr>
          <p:cNvPr id="3" name="Content Placeholder 2"/>
          <p:cNvSpPr>
            <a:spLocks noGrp="1"/>
          </p:cNvSpPr>
          <p:nvPr>
            <p:ph idx="1"/>
          </p:nvPr>
        </p:nvSpPr>
        <p:spPr>
          <a:xfrm>
            <a:off x="144696" y="744582"/>
            <a:ext cx="5265504" cy="4818017"/>
          </a:xfrm>
        </p:spPr>
        <p:txBody>
          <a:bodyPr>
            <a:noAutofit/>
          </a:bodyPr>
          <a:lstStyle/>
          <a:p>
            <a:pPr marL="0" indent="0">
              <a:buNone/>
            </a:pPr>
            <a:r>
              <a:rPr lang="en-US" sz="1600" b="1" cap="all" dirty="0">
                <a:latin typeface="Tw Cen MT" panose="020B0602020104020603" pitchFamily="34" charset="0"/>
              </a:rPr>
              <a:t>1. IDENTITY</a:t>
            </a:r>
            <a:r>
              <a:rPr lang="en-US" sz="1600" cap="all" dirty="0">
                <a:latin typeface="Tw Cen MT" panose="020B0602020104020603" pitchFamily="34" charset="0"/>
              </a:rPr>
              <a:t>: </a:t>
            </a:r>
            <a:r>
              <a:rPr lang="en-US" sz="1600" dirty="0">
                <a:latin typeface="Tw Cen MT" panose="020B0602020104020603" pitchFamily="34" charset="0"/>
              </a:rPr>
              <a:t>make innovation visible and public.</a:t>
            </a:r>
            <a:br>
              <a:rPr lang="en-US" sz="1600" dirty="0">
                <a:latin typeface="Tw Cen MT" panose="020B0602020104020603" pitchFamily="34" charset="0"/>
              </a:rPr>
            </a:br>
            <a:r>
              <a:rPr lang="en-US" sz="1600" b="1" cap="all" dirty="0">
                <a:latin typeface="Tw Cen MT" panose="020B0602020104020603" pitchFamily="34" charset="0"/>
              </a:rPr>
              <a:t>2. DIVERSITY: </a:t>
            </a:r>
            <a:r>
              <a:rPr lang="en-US" sz="1600" dirty="0">
                <a:latin typeface="Tw Cen MT" panose="020B0602020104020603" pitchFamily="34" charset="0"/>
              </a:rPr>
              <a:t>mix innovation with a range of other uses.</a:t>
            </a:r>
            <a:br>
              <a:rPr lang="en-US" sz="1600" dirty="0">
                <a:latin typeface="Tw Cen MT" panose="020B0602020104020603" pitchFamily="34" charset="0"/>
              </a:rPr>
            </a:br>
            <a:r>
              <a:rPr lang="en-US" sz="1600" b="1" cap="all" dirty="0">
                <a:latin typeface="Tw Cen MT" panose="020B0602020104020603" pitchFamily="34" charset="0"/>
              </a:rPr>
              <a:t>3. CONTINUITY: </a:t>
            </a:r>
            <a:r>
              <a:rPr lang="en-US" sz="1600" dirty="0">
                <a:latin typeface="Tw Cen MT" panose="020B0602020104020603" pitchFamily="34" charset="0"/>
              </a:rPr>
              <a:t>start with existing people and places.</a:t>
            </a:r>
            <a:br>
              <a:rPr lang="en-US" sz="1600" dirty="0">
                <a:latin typeface="Tw Cen MT" panose="020B0602020104020603" pitchFamily="34" charset="0"/>
              </a:rPr>
            </a:br>
            <a:r>
              <a:rPr lang="en-US" sz="1600" b="1" cap="all" dirty="0">
                <a:latin typeface="Tw Cen MT" panose="020B0602020104020603" pitchFamily="34" charset="0"/>
              </a:rPr>
              <a:t>4. SOCIABILITY: </a:t>
            </a:r>
            <a:r>
              <a:rPr lang="en-US" sz="1600" b="1" dirty="0">
                <a:latin typeface="Tw Cen MT" panose="020B0602020104020603" pitchFamily="34" charset="0"/>
              </a:rPr>
              <a:t> </a:t>
            </a:r>
            <a:r>
              <a:rPr lang="en-US" sz="1600" dirty="0">
                <a:latin typeface="Tw Cen MT" panose="020B0602020104020603" pitchFamily="34" charset="0"/>
              </a:rPr>
              <a:t>refers to the ability of a certain place to attract friends and neighbors to meet and sit together.</a:t>
            </a:r>
            <a:endParaRPr lang="en-US" sz="1600" cap="all" dirty="0">
              <a:latin typeface="Tw Cen MT" panose="020B0602020104020603" pitchFamily="34" charset="0"/>
            </a:endParaRPr>
          </a:p>
          <a:p>
            <a:pPr marL="0" indent="0">
              <a:buNone/>
            </a:pPr>
            <a:r>
              <a:rPr lang="en-US" sz="1600" b="1" cap="all" dirty="0">
                <a:latin typeface="Tw Cen MT" panose="020B0602020104020603" pitchFamily="34" charset="0"/>
              </a:rPr>
              <a:t>5. MOBILITY: </a:t>
            </a:r>
            <a:r>
              <a:rPr lang="en-US" sz="1600" dirty="0">
                <a:latin typeface="Tw Cen MT" panose="020B0602020104020603" pitchFamily="34" charset="0"/>
              </a:rPr>
              <a:t>connect to regions through multiple transportation modes.</a:t>
            </a:r>
            <a:endParaRPr lang="en-US" sz="1600" cap="all" dirty="0">
              <a:latin typeface="Tw Cen MT" panose="020B0602020104020603" pitchFamily="34" charset="0"/>
            </a:endParaRPr>
          </a:p>
          <a:p>
            <a:pPr marL="0" indent="0">
              <a:buNone/>
            </a:pPr>
            <a:r>
              <a:rPr lang="en-US" sz="1600" b="1" cap="all" dirty="0">
                <a:latin typeface="Tw Cen MT" panose="020B0602020104020603" pitchFamily="34" charset="0"/>
              </a:rPr>
              <a:t>6. FLEXIBILITY</a:t>
            </a:r>
            <a:r>
              <a:rPr lang="en-US" sz="1600" dirty="0">
                <a:latin typeface="Tw Cen MT" panose="020B0602020104020603" pitchFamily="34" charset="0"/>
              </a:rPr>
              <a:t>: experiment, observe, repeat.</a:t>
            </a:r>
            <a:endParaRPr lang="en-US" sz="1600" cap="all" dirty="0">
              <a:latin typeface="Tw Cen MT" panose="020B0602020104020603" pitchFamily="34" charset="0"/>
            </a:endParaRPr>
          </a:p>
          <a:p>
            <a:pPr marL="0" indent="0">
              <a:buNone/>
            </a:pPr>
            <a:r>
              <a:rPr lang="en-US" sz="1600" b="1" dirty="0">
                <a:latin typeface="Tw Cen MT" panose="020B0602020104020603" pitchFamily="34" charset="0"/>
              </a:rPr>
              <a:t>7. UNITY: </a:t>
            </a:r>
            <a:r>
              <a:rPr lang="en-US" sz="1600" dirty="0">
                <a:latin typeface="Tw Cen MT" panose="020B0602020104020603" pitchFamily="34" charset="0"/>
              </a:rPr>
              <a:t>govern with vision and holistic, inclusive strategies</a:t>
            </a:r>
          </a:p>
          <a:p>
            <a:pPr marL="0" indent="0">
              <a:buNone/>
            </a:pPr>
            <a:r>
              <a:rPr lang="en-US" sz="1600" b="1" dirty="0">
                <a:latin typeface="Tw Cen MT" panose="020B0602020104020603" pitchFamily="34" charset="0"/>
              </a:rPr>
              <a:t>8.ACCESS &amp; LINKAGES</a:t>
            </a:r>
            <a:r>
              <a:rPr lang="en-US" sz="1600" dirty="0">
                <a:latin typeface="Tw Cen MT" panose="020B0602020104020603" pitchFamily="34" charset="0"/>
              </a:rPr>
              <a:t>: Accessible place refers to how it’s available and easy to get to and get through the place, the availability of transportations to the place’s location, and the connection between the place and adjacent buildings.</a:t>
            </a:r>
          </a:p>
          <a:p>
            <a:pPr marL="0" indent="0">
              <a:buNone/>
            </a:pPr>
            <a:r>
              <a:rPr lang="en-US" sz="1600" b="1" dirty="0">
                <a:latin typeface="Tw Cen MT" panose="020B0602020104020603" pitchFamily="34" charset="0"/>
              </a:rPr>
              <a:t>9.COMFORT &amp; IMAGE</a:t>
            </a:r>
            <a:r>
              <a:rPr lang="en-US" sz="1600" dirty="0">
                <a:latin typeface="Tw Cen MT" panose="020B0602020104020603" pitchFamily="34" charset="0"/>
              </a:rPr>
              <a:t>:A comfortable place makes a good impression for its visitors. With a beautiful image, safety, cleanliness and the availability of seats, comes a memorable impression.</a:t>
            </a:r>
          </a:p>
          <a:p>
            <a:pPr marL="0" indent="0">
              <a:buNone/>
            </a:pPr>
            <a:r>
              <a:rPr lang="en-US" sz="1600" b="1" dirty="0">
                <a:latin typeface="Tw Cen MT" panose="020B0602020104020603" pitchFamily="34" charset="0"/>
              </a:rPr>
              <a:t>10.USES &amp; ACTIVITIES: </a:t>
            </a:r>
            <a:r>
              <a:rPr lang="en-US" sz="1600" dirty="0">
                <a:latin typeface="Tw Cen MT" panose="020B0602020104020603" pitchFamily="34" charset="0"/>
              </a:rPr>
              <a:t>Activities in a certain place attracts people to visit and to return back. A good place offers equality between men and women of different ages in its activities.</a:t>
            </a:r>
          </a:p>
          <a:p>
            <a:pPr marL="0" indent="0">
              <a:buNone/>
            </a:pPr>
            <a:r>
              <a:rPr lang="en-US" sz="1600" dirty="0">
                <a:latin typeface="Tw Cen MT" panose="020B0602020104020603" pitchFamily="34" charset="0"/>
              </a:rPr>
              <a:t/>
            </a:r>
            <a:br>
              <a:rPr lang="en-US" sz="1600" dirty="0">
                <a:latin typeface="Tw Cen MT" panose="020B0602020104020603" pitchFamily="34" charset="0"/>
              </a:rPr>
            </a:br>
            <a:r>
              <a:rPr lang="en-US" sz="1600" dirty="0">
                <a:latin typeface="Tw Cen MT" panose="020B0602020104020603" pitchFamily="34" charset="0"/>
              </a:rPr>
              <a:t/>
            </a:r>
            <a:br>
              <a:rPr lang="en-US" sz="1600" dirty="0">
                <a:latin typeface="Tw Cen MT" panose="020B0602020104020603" pitchFamily="34" charset="0"/>
              </a:rPr>
            </a:br>
            <a:endParaRPr lang="en-US" sz="1600" cap="all" dirty="0">
              <a:latin typeface="Tw Cen MT" panose="020B0602020104020603" pitchFamily="34" charset="0"/>
            </a:endParaRPr>
          </a:p>
          <a:p>
            <a:pPr marL="0" indent="0">
              <a:buNone/>
            </a:pPr>
            <a:r>
              <a:rPr lang="en-US" sz="1600" dirty="0">
                <a:latin typeface="Tw Cen MT" panose="020B0602020104020603" pitchFamily="34" charset="0"/>
              </a:rPr>
              <a:t/>
            </a:r>
            <a:br>
              <a:rPr lang="en-US" sz="1600" dirty="0">
                <a:latin typeface="Tw Cen MT" panose="020B0602020104020603" pitchFamily="34" charset="0"/>
              </a:rPr>
            </a:br>
            <a:endParaRPr lang="en-US" sz="1600" dirty="0">
              <a:latin typeface="Tw Cen MT" panose="020B0602020104020603" pitchFamily="34" charset="0"/>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533400"/>
            <a:ext cx="3758626" cy="24320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505200"/>
            <a:ext cx="3758626" cy="2951623"/>
          </a:xfrm>
          <a:prstGeom prst="rect">
            <a:avLst/>
          </a:prstGeom>
        </p:spPr>
      </p:pic>
    </p:spTree>
    <p:extLst>
      <p:ext uri="{BB962C8B-B14F-4D97-AF65-F5344CB8AC3E}">
        <p14:creationId xmlns:p14="http://schemas.microsoft.com/office/powerpoint/2010/main" val="328704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C:\Users\user\Desktop\dia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29" y="0"/>
            <a:ext cx="6292056" cy="693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9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724489" y="258854"/>
            <a:ext cx="6400800" cy="6287114"/>
            <a:chOff x="4419600" y="14514"/>
            <a:chExt cx="6400800" cy="6287114"/>
          </a:xfrm>
        </p:grpSpPr>
        <p:grpSp>
          <p:nvGrpSpPr>
            <p:cNvPr id="37" name="Group 36"/>
            <p:cNvGrpSpPr/>
            <p:nvPr/>
          </p:nvGrpSpPr>
          <p:grpSpPr>
            <a:xfrm>
              <a:off x="4419600" y="14514"/>
              <a:ext cx="6400800" cy="6287114"/>
              <a:chOff x="4419600" y="14514"/>
              <a:chExt cx="6400800" cy="6287114"/>
            </a:xfrm>
          </p:grpSpPr>
          <p:grpSp>
            <p:nvGrpSpPr>
              <p:cNvPr id="6" name="Group 5"/>
              <p:cNvGrpSpPr/>
              <p:nvPr/>
            </p:nvGrpSpPr>
            <p:grpSpPr>
              <a:xfrm>
                <a:off x="4419600" y="14514"/>
                <a:ext cx="6400800" cy="6287114"/>
                <a:chOff x="-1371600" y="-228600"/>
                <a:chExt cx="6400800" cy="6287114"/>
              </a:xfrm>
            </p:grpSpPr>
            <p:sp>
              <p:nvSpPr>
                <p:cNvPr id="5" name="Oval 4"/>
                <p:cNvSpPr/>
                <p:nvPr/>
              </p:nvSpPr>
              <p:spPr>
                <a:xfrm>
                  <a:off x="-1371600" y="-228600"/>
                  <a:ext cx="6400800" cy="6287114"/>
                </a:xfrm>
                <a:prstGeom prst="ellipse">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p:cNvSpPr/>
                <p:nvPr/>
              </p:nvSpPr>
              <p:spPr>
                <a:xfrm>
                  <a:off x="-533400" y="533400"/>
                  <a:ext cx="4724400" cy="4800600"/>
                </a:xfrm>
                <a:prstGeom prst="ellipse">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 name="Straight Connector 7"/>
              <p:cNvCxnSpPr/>
              <p:nvPr/>
            </p:nvCxnSpPr>
            <p:spPr>
              <a:xfrm flipV="1">
                <a:off x="8077200" y="243114"/>
                <a:ext cx="770164" cy="1828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763000" y="2071914"/>
                <a:ext cx="1828800" cy="685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63000" y="3595914"/>
                <a:ext cx="1828800" cy="8100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477000" y="243114"/>
                <a:ext cx="770165" cy="17526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724400" y="1910142"/>
                <a:ext cx="1752600" cy="77137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648200" y="3672114"/>
                <a:ext cx="1828800" cy="685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077200" y="4281714"/>
                <a:ext cx="685800" cy="1828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324600" y="4281714"/>
                <a:ext cx="762000" cy="17526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392635" y="1910142"/>
                <a:ext cx="2454729" cy="2495857"/>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effectLst>
                      <a:outerShdw blurRad="38100" dist="38100" dir="2700000" algn="tl">
                        <a:srgbClr val="000000">
                          <a:alpha val="43137"/>
                        </a:srgbClr>
                      </a:outerShdw>
                    </a:effectLst>
                  </a:rPr>
                  <a:t>PLACE </a:t>
                </a:r>
              </a:p>
              <a:p>
                <a:pPr algn="ctr"/>
                <a:r>
                  <a:rPr lang="en-GB" sz="3200" b="1" dirty="0">
                    <a:effectLst>
                      <a:outerShdw blurRad="38100" dist="38100" dir="2700000" algn="tl">
                        <a:srgbClr val="000000">
                          <a:alpha val="43137"/>
                        </a:srgbClr>
                      </a:outerShdw>
                    </a:effectLst>
                  </a:rPr>
                  <a:t>MAKING</a:t>
                </a:r>
              </a:p>
            </p:txBody>
          </p:sp>
        </p:grpSp>
        <p:sp>
          <p:nvSpPr>
            <p:cNvPr id="38" name="TextBox 37"/>
            <p:cNvSpPr txBox="1"/>
            <p:nvPr/>
          </p:nvSpPr>
          <p:spPr>
            <a:xfrm>
              <a:off x="7086600" y="243114"/>
              <a:ext cx="1145314" cy="400110"/>
            </a:xfrm>
            <a:prstGeom prst="rect">
              <a:avLst/>
            </a:prstGeom>
            <a:noFill/>
          </p:spPr>
          <p:txBody>
            <a:bodyPr wrap="none" rtlCol="0">
              <a:spAutoFit/>
            </a:bodyPr>
            <a:lstStyle/>
            <a:p>
              <a:r>
                <a:rPr lang="en-GB" sz="2000" b="1" dirty="0">
                  <a:solidFill>
                    <a:schemeClr val="bg1"/>
                  </a:solidFill>
                  <a:effectLst>
                    <a:outerShdw blurRad="38100" dist="38100" dir="2700000" algn="tl">
                      <a:srgbClr val="000000">
                        <a:alpha val="43137"/>
                      </a:srgbClr>
                    </a:outerShdw>
                  </a:effectLst>
                </a:rPr>
                <a:t>Well run </a:t>
              </a:r>
            </a:p>
          </p:txBody>
        </p:sp>
        <p:sp>
          <p:nvSpPr>
            <p:cNvPr id="39" name="TextBox 38"/>
            <p:cNvSpPr txBox="1"/>
            <p:nvPr/>
          </p:nvSpPr>
          <p:spPr>
            <a:xfrm>
              <a:off x="6974602" y="1078468"/>
              <a:ext cx="1331198" cy="369332"/>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Governance</a:t>
              </a:r>
            </a:p>
          </p:txBody>
        </p:sp>
        <p:sp>
          <p:nvSpPr>
            <p:cNvPr id="40" name="TextBox 39"/>
            <p:cNvSpPr txBox="1"/>
            <p:nvPr/>
          </p:nvSpPr>
          <p:spPr>
            <a:xfrm rot="2761616">
              <a:off x="8711613" y="1157515"/>
              <a:ext cx="1830181" cy="400110"/>
            </a:xfrm>
            <a:prstGeom prst="rect">
              <a:avLst/>
            </a:prstGeom>
            <a:noFill/>
          </p:spPr>
          <p:txBody>
            <a:bodyPr wrap="none" rtlCol="0">
              <a:spAutoFit/>
            </a:bodyPr>
            <a:lstStyle/>
            <a:p>
              <a:r>
                <a:rPr lang="en-GB" sz="2000" b="1" dirty="0">
                  <a:solidFill>
                    <a:schemeClr val="bg1"/>
                  </a:solidFill>
                  <a:effectLst>
                    <a:outerShdw blurRad="38100" dist="38100" dir="2700000" algn="tl">
                      <a:srgbClr val="000000">
                        <a:alpha val="43137"/>
                      </a:srgbClr>
                    </a:outerShdw>
                  </a:effectLst>
                </a:rPr>
                <a:t>Well connected</a:t>
              </a:r>
            </a:p>
          </p:txBody>
        </p:sp>
        <p:sp>
          <p:nvSpPr>
            <p:cNvPr id="41" name="TextBox 40"/>
            <p:cNvSpPr txBox="1"/>
            <p:nvPr/>
          </p:nvSpPr>
          <p:spPr>
            <a:xfrm rot="2761616">
              <a:off x="8324368" y="1524321"/>
              <a:ext cx="1352101" cy="646331"/>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Transport &amp;</a:t>
              </a:r>
            </a:p>
            <a:p>
              <a:r>
                <a:rPr lang="en-GB" b="1" dirty="0">
                  <a:solidFill>
                    <a:schemeClr val="bg1"/>
                  </a:solidFill>
                  <a:effectLst>
                    <a:outerShdw blurRad="38100" dist="38100" dir="2700000" algn="tl">
                      <a:srgbClr val="000000">
                        <a:alpha val="43137"/>
                      </a:srgbClr>
                    </a:outerShdw>
                  </a:effectLst>
                </a:rPr>
                <a:t>connectivity</a:t>
              </a:r>
            </a:p>
          </p:txBody>
        </p:sp>
        <p:sp>
          <p:nvSpPr>
            <p:cNvPr id="42" name="TextBox 41"/>
            <p:cNvSpPr txBox="1"/>
            <p:nvPr/>
          </p:nvSpPr>
          <p:spPr>
            <a:xfrm rot="18864091">
              <a:off x="4855928" y="1044285"/>
              <a:ext cx="1598323" cy="400110"/>
            </a:xfrm>
            <a:prstGeom prst="rect">
              <a:avLst/>
            </a:prstGeom>
            <a:noFill/>
          </p:spPr>
          <p:txBody>
            <a:bodyPr wrap="none" rtlCol="0">
              <a:spAutoFit/>
            </a:bodyPr>
            <a:lstStyle/>
            <a:p>
              <a:r>
                <a:rPr lang="en-GB" sz="2000" b="1" dirty="0">
                  <a:solidFill>
                    <a:schemeClr val="bg1"/>
                  </a:solidFill>
                  <a:effectLst>
                    <a:outerShdw blurRad="38100" dist="38100" dir="2700000" algn="tl">
                      <a:srgbClr val="000000">
                        <a:alpha val="43137"/>
                      </a:srgbClr>
                    </a:outerShdw>
                  </a:effectLst>
                </a:rPr>
                <a:t>Active &amp; Safe</a:t>
              </a:r>
            </a:p>
          </p:txBody>
        </p:sp>
        <p:sp>
          <p:nvSpPr>
            <p:cNvPr id="43" name="TextBox 42"/>
            <p:cNvSpPr txBox="1"/>
            <p:nvPr/>
          </p:nvSpPr>
          <p:spPr>
            <a:xfrm rot="18864091">
              <a:off x="5821096" y="1507596"/>
              <a:ext cx="1007007" cy="646331"/>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Social &amp; </a:t>
              </a:r>
            </a:p>
            <a:p>
              <a:r>
                <a:rPr lang="en-GB" b="1" dirty="0">
                  <a:solidFill>
                    <a:schemeClr val="bg1"/>
                  </a:solidFill>
                  <a:effectLst>
                    <a:outerShdw blurRad="38100" dist="38100" dir="2700000" algn="tl">
                      <a:srgbClr val="000000">
                        <a:alpha val="43137"/>
                      </a:srgbClr>
                    </a:outerShdw>
                  </a:effectLst>
                </a:rPr>
                <a:t>culture</a:t>
              </a:r>
            </a:p>
          </p:txBody>
        </p:sp>
        <p:sp>
          <p:nvSpPr>
            <p:cNvPr id="44" name="TextBox 43"/>
            <p:cNvSpPr txBox="1"/>
            <p:nvPr/>
          </p:nvSpPr>
          <p:spPr>
            <a:xfrm rot="16200000">
              <a:off x="4034645" y="2822871"/>
              <a:ext cx="1738425" cy="707886"/>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Well designed </a:t>
              </a:r>
            </a:p>
            <a:p>
              <a:pPr algn="ctr"/>
              <a:r>
                <a:rPr lang="en-GB" sz="2000" b="1" dirty="0">
                  <a:solidFill>
                    <a:schemeClr val="bg1"/>
                  </a:solidFill>
                  <a:effectLst>
                    <a:outerShdw blurRad="38100" dist="38100" dir="2700000" algn="tl">
                      <a:srgbClr val="000000">
                        <a:alpha val="43137"/>
                      </a:srgbClr>
                    </a:outerShdw>
                  </a:effectLst>
                </a:rPr>
                <a:t>&amp; built</a:t>
              </a:r>
            </a:p>
          </p:txBody>
        </p:sp>
        <p:sp>
          <p:nvSpPr>
            <p:cNvPr id="45" name="TextBox 44"/>
            <p:cNvSpPr txBox="1"/>
            <p:nvPr/>
          </p:nvSpPr>
          <p:spPr>
            <a:xfrm rot="16200000">
              <a:off x="4819764" y="2807987"/>
              <a:ext cx="1670650" cy="646331"/>
            </a:xfrm>
            <a:prstGeom prst="rect">
              <a:avLst/>
            </a:prstGeom>
            <a:noFill/>
          </p:spPr>
          <p:txBody>
            <a:bodyPr wrap="none" rtlCol="0">
              <a:spAutoFit/>
            </a:bodyPr>
            <a:lstStyle/>
            <a:p>
              <a:pPr algn="ctr"/>
              <a:r>
                <a:rPr lang="en-GB" b="1" dirty="0">
                  <a:solidFill>
                    <a:schemeClr val="bg1"/>
                  </a:solidFill>
                  <a:effectLst>
                    <a:outerShdw blurRad="38100" dist="38100" dir="2700000" algn="tl">
                      <a:srgbClr val="000000">
                        <a:alpha val="43137"/>
                      </a:srgbClr>
                    </a:outerShdw>
                  </a:effectLst>
                </a:rPr>
                <a:t>Housing &amp;Built </a:t>
              </a:r>
            </a:p>
            <a:p>
              <a:pPr algn="ctr"/>
              <a:r>
                <a:rPr lang="en-GB" b="1" dirty="0">
                  <a:solidFill>
                    <a:schemeClr val="bg1"/>
                  </a:solidFill>
                  <a:effectLst>
                    <a:outerShdw blurRad="38100" dist="38100" dir="2700000" algn="tl">
                      <a:srgbClr val="000000">
                        <a:alpha val="43137"/>
                      </a:srgbClr>
                    </a:outerShdw>
                  </a:effectLst>
                </a:rPr>
                <a:t>environment</a:t>
              </a:r>
            </a:p>
          </p:txBody>
        </p:sp>
        <p:sp>
          <p:nvSpPr>
            <p:cNvPr id="46" name="TextBox 45"/>
            <p:cNvSpPr txBox="1"/>
            <p:nvPr/>
          </p:nvSpPr>
          <p:spPr>
            <a:xfrm rot="2706053">
              <a:off x="5131548" y="4821453"/>
              <a:ext cx="1047083" cy="400110"/>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Thriving</a:t>
              </a:r>
            </a:p>
          </p:txBody>
        </p:sp>
        <p:sp>
          <p:nvSpPr>
            <p:cNvPr id="47" name="TextBox 46"/>
            <p:cNvSpPr txBox="1"/>
            <p:nvPr/>
          </p:nvSpPr>
          <p:spPr>
            <a:xfrm rot="2706053">
              <a:off x="5769399" y="4335667"/>
              <a:ext cx="1051762" cy="369332"/>
            </a:xfrm>
            <a:prstGeom prst="rect">
              <a:avLst/>
            </a:prstGeom>
            <a:noFill/>
          </p:spPr>
          <p:txBody>
            <a:bodyPr wrap="none" rtlCol="0">
              <a:spAutoFit/>
            </a:bodyPr>
            <a:lstStyle/>
            <a:p>
              <a:pPr algn="ctr"/>
              <a:r>
                <a:rPr lang="en-GB" b="1" dirty="0">
                  <a:solidFill>
                    <a:schemeClr val="bg1"/>
                  </a:solidFill>
                  <a:effectLst>
                    <a:outerShdw blurRad="38100" dist="38100" dir="2700000" algn="tl">
                      <a:srgbClr val="000000">
                        <a:alpha val="43137"/>
                      </a:srgbClr>
                    </a:outerShdw>
                  </a:effectLst>
                </a:rPr>
                <a:t>Economy</a:t>
              </a:r>
            </a:p>
          </p:txBody>
        </p:sp>
        <p:sp>
          <p:nvSpPr>
            <p:cNvPr id="48" name="TextBox 47"/>
            <p:cNvSpPr txBox="1"/>
            <p:nvPr/>
          </p:nvSpPr>
          <p:spPr>
            <a:xfrm>
              <a:off x="6553200" y="5638800"/>
              <a:ext cx="1992725" cy="400110"/>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Fair for everyone</a:t>
              </a:r>
            </a:p>
          </p:txBody>
        </p:sp>
        <p:sp>
          <p:nvSpPr>
            <p:cNvPr id="49" name="TextBox 48"/>
            <p:cNvSpPr txBox="1"/>
            <p:nvPr/>
          </p:nvSpPr>
          <p:spPr>
            <a:xfrm>
              <a:off x="7162800" y="4731235"/>
              <a:ext cx="785600" cy="369332"/>
            </a:xfrm>
            <a:prstGeom prst="rect">
              <a:avLst/>
            </a:prstGeom>
            <a:noFill/>
          </p:spPr>
          <p:txBody>
            <a:bodyPr wrap="none" rtlCol="0">
              <a:spAutoFit/>
            </a:bodyPr>
            <a:lstStyle/>
            <a:p>
              <a:pPr algn="ctr"/>
              <a:r>
                <a:rPr lang="en-GB" b="1" dirty="0">
                  <a:solidFill>
                    <a:schemeClr val="bg1"/>
                  </a:solidFill>
                  <a:effectLst>
                    <a:outerShdw blurRad="38100" dist="38100" dir="2700000" algn="tl">
                      <a:srgbClr val="000000">
                        <a:alpha val="43137"/>
                      </a:srgbClr>
                    </a:outerShdw>
                  </a:effectLst>
                </a:rPr>
                <a:t>Equity</a:t>
              </a:r>
            </a:p>
          </p:txBody>
        </p:sp>
        <p:sp>
          <p:nvSpPr>
            <p:cNvPr id="50" name="TextBox 49"/>
            <p:cNvSpPr txBox="1"/>
            <p:nvPr/>
          </p:nvSpPr>
          <p:spPr>
            <a:xfrm rot="18950658">
              <a:off x="8547630" y="4782570"/>
              <a:ext cx="1982787" cy="707886"/>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Environmentally </a:t>
              </a:r>
            </a:p>
            <a:p>
              <a:pPr algn="ctr"/>
              <a:r>
                <a:rPr lang="en-GB" sz="2000" b="1" dirty="0">
                  <a:solidFill>
                    <a:schemeClr val="bg1"/>
                  </a:solidFill>
                  <a:effectLst>
                    <a:outerShdw blurRad="38100" dist="38100" dir="2700000" algn="tl">
                      <a:srgbClr val="000000">
                        <a:alpha val="43137"/>
                      </a:srgbClr>
                    </a:outerShdw>
                  </a:effectLst>
                </a:rPr>
                <a:t>sensitive</a:t>
              </a:r>
            </a:p>
          </p:txBody>
        </p:sp>
        <p:sp>
          <p:nvSpPr>
            <p:cNvPr id="51" name="TextBox 50"/>
            <p:cNvSpPr txBox="1"/>
            <p:nvPr/>
          </p:nvSpPr>
          <p:spPr>
            <a:xfrm rot="18950658">
              <a:off x="8128364" y="4214098"/>
              <a:ext cx="1412374" cy="369332"/>
            </a:xfrm>
            <a:prstGeom prst="rect">
              <a:avLst/>
            </a:prstGeom>
            <a:noFill/>
          </p:spPr>
          <p:txBody>
            <a:bodyPr wrap="none" rtlCol="0">
              <a:spAutoFit/>
            </a:bodyPr>
            <a:lstStyle/>
            <a:p>
              <a:pPr algn="ctr"/>
              <a:r>
                <a:rPr lang="en-GB" b="1" dirty="0">
                  <a:solidFill>
                    <a:schemeClr val="bg1"/>
                  </a:solidFill>
                  <a:effectLst>
                    <a:outerShdw blurRad="38100" dist="38100" dir="2700000" algn="tl">
                      <a:srgbClr val="000000">
                        <a:alpha val="43137"/>
                      </a:srgbClr>
                    </a:outerShdw>
                  </a:effectLst>
                </a:rPr>
                <a:t>Environment</a:t>
              </a:r>
            </a:p>
          </p:txBody>
        </p:sp>
        <p:sp>
          <p:nvSpPr>
            <p:cNvPr id="52" name="TextBox 51"/>
            <p:cNvSpPr txBox="1"/>
            <p:nvPr/>
          </p:nvSpPr>
          <p:spPr>
            <a:xfrm rot="5400000">
              <a:off x="9641501" y="3049560"/>
              <a:ext cx="1433727" cy="400110"/>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Well served</a:t>
              </a:r>
            </a:p>
          </p:txBody>
        </p:sp>
        <p:sp>
          <p:nvSpPr>
            <p:cNvPr id="53" name="TextBox 52"/>
            <p:cNvSpPr txBox="1"/>
            <p:nvPr/>
          </p:nvSpPr>
          <p:spPr>
            <a:xfrm rot="5400000">
              <a:off x="9000062" y="2976759"/>
              <a:ext cx="932308" cy="400110"/>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service</a:t>
              </a:r>
            </a:p>
          </p:txBody>
        </p:sp>
      </p:grpSp>
    </p:spTree>
    <p:extLst>
      <p:ext uri="{BB962C8B-B14F-4D97-AF65-F5344CB8AC3E}">
        <p14:creationId xmlns:p14="http://schemas.microsoft.com/office/powerpoint/2010/main" val="2827019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060A2024-F6EB-4942-AB8B-FD2115F58C2D" xsi:nil="true"/>
    <wic_System_Copyright xmlns="http://schemas.microsoft.com/sharepoint/v3/fields" xsi:nil="true"/>
    <_dlc_DocId xmlns="22fd18e6-64cf-4f9f-aa22-5c0dbd791516">XJEAPHMFWCY4-20-281</_dlc_DocId>
    <_dlc_DocIdUrl xmlns="22fd18e6-64cf-4f9f-aa22-5c0dbd791516">
      <Url>https://mutah.edu.jo/_layouts/DocIdRedir.aspx?ID=XJEAPHMFWCY4-20-281</Url>
      <Description>XJEAPHMFWCY4-20-281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FE7F837F8B1924E8065DDDFEB6A4392" ma:contentTypeVersion="0" ma:contentTypeDescription="Upload an image." ma:contentTypeScope="" ma:versionID="ddc70aa3ddcce86d4d521180d65448d5">
  <xsd:schema xmlns:xsd="http://www.w3.org/2001/XMLSchema" xmlns:xs="http://www.w3.org/2001/XMLSchema" xmlns:p="http://schemas.microsoft.com/office/2006/metadata/properties" xmlns:ns1="http://schemas.microsoft.com/sharepoint/v3" xmlns:ns2="060A2024-F6EB-4942-AB8B-FD2115F58C2D" xmlns:ns3="22fd18e6-64cf-4f9f-aa22-5c0dbd791516" xmlns:ns4="http://schemas.microsoft.com/sharepoint/v3/fields" targetNamespace="http://schemas.microsoft.com/office/2006/metadata/properties" ma:root="true" ma:fieldsID="c6385d98d2bcdd5b26376b89d8167d62" ns1:_="" ns2:_="" ns3:_="" ns4:_="">
    <xsd:import namespace="http://schemas.microsoft.com/sharepoint/v3"/>
    <xsd:import namespace="060A2024-F6EB-4942-AB8B-FD2115F58C2D"/>
    <xsd:import namespace="22fd18e6-64cf-4f9f-aa22-5c0dbd791516"/>
    <xsd:import namespace="http://schemas.microsoft.com/sharepoint/v3/fields"/>
    <xsd:element name="properties">
      <xsd:complexType>
        <xsd:sequence>
          <xsd:element name="documentManagement">
            <xsd:complexType>
              <xsd:all>
                <xsd:element ref="ns3:_dlc_DocId" minOccurs="0"/>
                <xsd:element ref="ns3:_dlc_DocIdUrl" minOccurs="0"/>
                <xsd:element ref="ns3:_dlc_DocIdPersistId"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1" nillable="true" ma:displayName="URL Path" ma:hidden="true" ma:list="Docs" ma:internalName="FileRef" ma:readOnly="true" ma:showField="FullUrl">
      <xsd:simpleType>
        <xsd:restriction base="dms:Lookup"/>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FSObjType" ma:index="14"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60A2024-F6EB-4942-AB8B-FD2115F58C2D" elementFormDefault="qualified">
    <xsd:import namespace="http://schemas.microsoft.com/office/2006/documentManagement/types"/>
    <xsd:import namespace="http://schemas.microsoft.com/office/infopath/2007/PartnerControls"/>
    <xsd:element name="ThumbnailExists" ma:index="21" nillable="true" ma:displayName="Thumbnail Exists" ma:default="FALSE" ma:hidden="true" ma:internalName="ThumbnailExists" ma:readOnly="true">
      <xsd:simpleType>
        <xsd:restriction base="dms:Boolean"/>
      </xsd:simpleType>
    </xsd:element>
    <xsd:element name="PreviewExists" ma:index="22" nillable="true" ma:displayName="Preview Exists" ma:default="FALSE" ma:hidden="true" ma:internalName="PreviewExists" ma:readOnly="true">
      <xsd:simpleType>
        <xsd:restriction base="dms:Boolean"/>
      </xsd:simpleType>
    </xsd:element>
    <xsd:element name="ImageWidth" ma:index="23" nillable="true" ma:displayName="Width" ma:internalName="ImageWidth" ma:readOnly="true">
      <xsd:simpleType>
        <xsd:restriction base="dms:Unknown"/>
      </xsd:simpleType>
    </xsd:element>
    <xsd:element name="ImageHeight" ma:index="25" nillable="true" ma:displayName="Height" ma:internalName="ImageHeight" ma:readOnly="true">
      <xsd:simpleType>
        <xsd:restriction base="dms:Unknown"/>
      </xsd:simpleType>
    </xsd:element>
    <xsd:element name="ImageCreateDate" ma:index="28"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d18e6-64cf-4f9f-aa22-5c0dbd791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6" ma:displayName="Comments"/>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B3411-9883-4AE1-8BB6-C7CFC244097A}"/>
</file>

<file path=customXml/itemProps2.xml><?xml version="1.0" encoding="utf-8"?>
<ds:datastoreItem xmlns:ds="http://schemas.openxmlformats.org/officeDocument/2006/customXml" ds:itemID="{083157BC-A8F2-4D18-9682-57189A37DC68}"/>
</file>

<file path=customXml/itemProps3.xml><?xml version="1.0" encoding="utf-8"?>
<ds:datastoreItem xmlns:ds="http://schemas.openxmlformats.org/officeDocument/2006/customXml" ds:itemID="{5A035195-1A80-46F6-BF70-9FCF371B65F2}"/>
</file>

<file path=customXml/itemProps4.xml><?xml version="1.0" encoding="utf-8"?>
<ds:datastoreItem xmlns:ds="http://schemas.openxmlformats.org/officeDocument/2006/customXml" ds:itemID="{8C3D473B-4084-45FB-AF91-9A588AA14D10}"/>
</file>

<file path=docProps/app.xml><?xml version="1.0" encoding="utf-8"?>
<Properties xmlns="http://schemas.openxmlformats.org/officeDocument/2006/extended-properties" xmlns:vt="http://schemas.openxmlformats.org/officeDocument/2006/docPropsVTypes">
  <TotalTime>140</TotalTime>
  <Words>543</Words>
  <Application>Microsoft Office PowerPoint</Application>
  <PresentationFormat>On-screen Show (4:3)</PresentationFormat>
  <Paragraphs>124</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Tw Cen MT</vt:lpstr>
      <vt:lpstr>Office Theme</vt:lpstr>
      <vt:lpstr>PowerPoint Presentation</vt:lpstr>
      <vt:lpstr>PowerPoint Presentation</vt:lpstr>
      <vt:lpstr>PowerPoint Presentation</vt:lpstr>
      <vt:lpstr>PowerPoint Presentation</vt:lpstr>
      <vt:lpstr>PowerPoint Presentation</vt:lpstr>
      <vt:lpstr>WHAT IS PLACEMAKING</vt:lpstr>
      <vt:lpstr>PRINCIPALS OF PLACEMAKING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Home</cp:lastModifiedBy>
  <cp:revision>60</cp:revision>
  <dcterms:created xsi:type="dcterms:W3CDTF">2018-12-16T22:52:52Z</dcterms:created>
  <dcterms:modified xsi:type="dcterms:W3CDTF">2020-04-23T13:46:18Z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0x0101009148F5A04DDD49CBA7127AADA5FB792B00AADE34325A8B49CDA8BB4DB53328F214000FE7F837F8B1924E8065DDDFEB6A4392</vt:lpwstr>
  </property>
  <property fmtid="{D5CDD505-2E9C-101B-9397-08002B2CF9AE}" pid="3" name="_dlc_DocIdItemGuid">
    <vt:lpwstr>ecb11aad-b528-40a9-8e26-0fa33e963aad</vt:lpwstr>
  </property>
</Properties>
</file>